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58" r:id="rId3"/>
    <p:sldId id="30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7" r:id="rId44"/>
    <p:sldId id="304" r:id="rId45"/>
    <p:sldId id="305" r:id="rId46"/>
    <p:sldId id="299" r:id="rId47"/>
    <p:sldId id="300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7"/>
    <a:srgbClr val="EF0D17"/>
    <a:srgbClr val="FDCFF8"/>
    <a:srgbClr val="C6BEA5"/>
    <a:srgbClr val="70C0BB"/>
    <a:srgbClr val="0CB3DA"/>
    <a:srgbClr val="0EC7F2"/>
    <a:srgbClr val="EE1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7935" autoAdjust="0"/>
  </p:normalViewPr>
  <p:slideViewPr>
    <p:cSldViewPr snapToGrid="0">
      <p:cViewPr varScale="1">
        <p:scale>
          <a:sx n="64" d="100"/>
          <a:sy n="64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4382-B4A5-44F2-B452-3D9E10BBD0FA}" type="datetimeFigureOut">
              <a:rPr lang="tr-TR" smtClean="0"/>
              <a:t>13.11.2020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9623A-A468-47AF-BABE-653E91610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4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410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C0529-8455-4DD2-8A6E-568C88759199}" type="slidenum">
              <a:rPr lang="tr-TR" altLang="tr-TR" smtClean="0"/>
              <a:pPr/>
              <a:t>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064135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10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Eğitici Notu:</a:t>
            </a:r>
          </a:p>
          <a:p>
            <a:r>
              <a:rPr lang="tr-TR" altLang="tr-TR" smtClean="0"/>
              <a:t>1- Tuzların iyotlu tuz olarak kullanılması gerektiği, koyu renkli cam kavanozda ve kapalı yerde (dolap içi) saklanması gerektiği hatırlatılmalıdır.</a:t>
            </a:r>
          </a:p>
        </p:txBody>
      </p:sp>
      <p:sp>
        <p:nvSpPr>
          <p:cNvPr id="4710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F2666-3DAA-49A3-886A-0118F881CA6C}" type="slidenum">
              <a:rPr lang="tr-TR" altLang="tr-TR" smtClean="0"/>
              <a:pPr/>
              <a:t>36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1740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Sütlü tatlılara şekerin en son eklenmesi gerektiği söylenebilir.</a:t>
            </a:r>
          </a:p>
          <a:p>
            <a:r>
              <a:rPr lang="tr-TR" altLang="tr-TR" dirty="0" smtClean="0"/>
              <a:t>2- İyot içeriğinin korunabilmesi için tuzun yemeklere en son ilave edilmesi gerektiği hatırlatılmalıdır.</a:t>
            </a:r>
          </a:p>
        </p:txBody>
      </p:sp>
      <p:sp>
        <p:nvSpPr>
          <p:cNvPr id="5120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10EFC2-A864-4224-82D3-C141B6995E32}" type="slidenum">
              <a:rPr lang="tr-TR" altLang="tr-TR" smtClean="0"/>
              <a:pPr/>
              <a:t>39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16764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Bu slayta kadar </a:t>
            </a:r>
            <a:r>
              <a:rPr lang="tr-TR" altLang="tr-TR" baseline="0" dirty="0" smtClean="0"/>
              <a:t>anlatılanlar/pratik öneriler </a:t>
            </a:r>
            <a:r>
              <a:rPr lang="tr-TR" altLang="tr-TR" dirty="0" smtClean="0"/>
              <a:t>sağlıklı</a:t>
            </a:r>
            <a:r>
              <a:rPr lang="tr-TR" altLang="tr-TR" baseline="0" dirty="0" smtClean="0"/>
              <a:t> yemek tabağı üzerinden özetlenir</a:t>
            </a:r>
            <a:r>
              <a:rPr lang="tr-TR" altLang="tr-TR" baseline="0" dirty="0"/>
              <a:t>.</a:t>
            </a:r>
            <a:endParaRPr lang="tr-TR" alt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717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Besin</a:t>
            </a:r>
            <a:r>
              <a:rPr lang="tr-TR" altLang="tr-TR" baseline="0" dirty="0" smtClean="0"/>
              <a:t> gruplarına göre genel öneriler tekrar hatırlatılır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2- 2000 kalorilik bir beslenme planında dengeli porsiyon dağılımı açıklanır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3- Temel sıvı kaynağının su olduğu ve yetişkin bir bireyin tüketmesi önerilen miktarı hatırlatılır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4- Düzenli fiziksel aktivitenin önemi vurgulanır, haftalık önerilen süre ve aktivite tipleri hatırlatılır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97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Önceki slaytlar ile bir bütün olarak </a:t>
            </a:r>
            <a:r>
              <a:rPr lang="tr-TR" altLang="tr-TR" smtClean="0"/>
              <a:t>kişinin kendisine </a:t>
            </a:r>
            <a:r>
              <a:rPr lang="tr-TR" altLang="tr-TR" dirty="0" smtClean="0"/>
              <a:t>özgü tıbbi beslenme tedavisi alabilmesi için Sağlık Bakanlığı bünyesindeki</a:t>
            </a:r>
            <a:r>
              <a:rPr lang="tr-TR" altLang="tr-TR" baseline="0" dirty="0" smtClean="0"/>
              <a:t> beslenme/obezite danışmanlık hizmeti hakkında</a:t>
            </a:r>
            <a:r>
              <a:rPr lang="tr-TR" altLang="tr-TR" dirty="0" smtClean="0"/>
              <a:t> bilgilendirmede bulunulur</a:t>
            </a:r>
            <a:endParaRPr lang="tr-TR" alt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11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</a:t>
            </a:r>
          </a:p>
          <a:p>
            <a:r>
              <a:rPr lang="tr-TR" altLang="tr-TR" dirty="0" smtClean="0"/>
              <a:t>1- Slayt açık bırakılarak eğitim alan kişilerden BKİ değerini hesaplamaları istenir.</a:t>
            </a:r>
          </a:p>
          <a:p>
            <a:r>
              <a:rPr lang="tr-TR" altLang="tr-TR" dirty="0" smtClean="0"/>
              <a:t>2- Hesaplamalar genel olarak bittiğinde diğer slayta geçilir.</a:t>
            </a:r>
          </a:p>
        </p:txBody>
      </p:sp>
      <p:sp>
        <p:nvSpPr>
          <p:cNvPr id="81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EDC4A-D7DC-4AF3-B467-614CD65E10C5}" type="slidenum">
              <a:rPr lang="tr-TR" altLang="tr-TR" smtClean="0"/>
              <a:pPr/>
              <a:t>4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4911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</a:t>
            </a:r>
          </a:p>
          <a:p>
            <a:r>
              <a:rPr lang="tr-TR" altLang="tr-TR" dirty="0" smtClean="0"/>
              <a:t>1- Gönüllü birkaç kişiye söz verilerek hesaplamalar sonucu elde ettikleri BKİ değerlerini tabloya göre değerlendirmeleri istenir.</a:t>
            </a:r>
          </a:p>
          <a:p>
            <a:r>
              <a:rPr lang="tr-TR" altLang="tr-TR" dirty="0" smtClean="0"/>
              <a:t>2- Kişilerin kendi değerlendirmeleri doğru ise onaylanır, hatalı ise doğru değerlendirme yapılır.</a:t>
            </a:r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EC1CD2-64C9-4A22-AA81-31FB52B0BE3B}" type="slidenum">
              <a:rPr lang="tr-TR" altLang="tr-TR" smtClean="0"/>
              <a:pPr/>
              <a:t>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9179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0257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4351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>
                <a:solidFill>
                  <a:srgbClr val="FF0000"/>
                </a:solidFill>
              </a:rPr>
              <a:t>1- Eğitimci, şimdiye kadar anlatılanların pratik öneriler olarak</a:t>
            </a:r>
            <a:r>
              <a:rPr lang="tr-TR" altLang="tr-TR" baseline="0" dirty="0" smtClean="0">
                <a:solidFill>
                  <a:srgbClr val="FF0000"/>
                </a:solidFill>
              </a:rPr>
              <a:t> yaşama nasıl yansıtılabileceğini güncel ve pratik on öneri ile açıklayacağını ifade eder.</a:t>
            </a:r>
            <a:endParaRPr lang="tr-TR" alt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74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>
                <a:solidFill>
                  <a:srgbClr val="FF0000"/>
                </a:solidFill>
              </a:rPr>
              <a:t>1- Tüketilecek kuru yemişlerin çiğ (kavrulmamış) tüketilmesi önerilebilir.</a:t>
            </a:r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A1B90-950E-49B9-A707-637C5E80B4FA}" type="slidenum">
              <a:rPr lang="tr-TR" altLang="tr-TR" smtClean="0"/>
              <a:pPr/>
              <a:t>25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8641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Sağlık Bakanlığı’nca hazırlanmış olan sağlıklı</a:t>
            </a:r>
            <a:r>
              <a:rPr lang="tr-TR" altLang="tr-TR" baseline="0" dirty="0" smtClean="0"/>
              <a:t> yemek tabağı tanıtılır.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Sağlıklı yemek tabağı tanıtılırken: «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Sağlıklı yemek tabağında 5 besin grubu yer alır ve burada amaç; her öğünde tabakta yer alan her besin grubundan bir besinin seçilerek tüketilmesidir. Saat yönünde sırasıyla; süt ve ürünleri grubu, et ve ürünleri, tavuk, balık, yumurta ve kurubaklagiler ile yağlı tohumlar grubu, taze meyveler grubu, taze sebzeler grubu, ekmek ve tahıllar grubu bulunur.» denilebilir.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 Tabağın yanında yer alan fiziksel aktivite figürü, su ve zeytinyağına vurgu yapılırken; «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Sağlığın korunmasında yeterli ve dengeli beslenmeye ek olarak düzenli fiziksel aktivite yapılması, yeterli sıvı alınması, doğru yağ kullanılmasının önemini vurgulamak adına tabağın yanında;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günlük yeterli sıvı alımı için en önemli sıvı kaynağı olan ‘su’,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günlük beslenmede tüketimi önerilen yağlar arasında önemli bir yeri olan ‘zeytinyağı’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aktif yaşamı ve düzenli fiziksel aktiviteyi simgeleyen ‘fiziksel aktivite figürü’ yer almaktadır.» ifadeleri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nden yararlanılabilir.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2- Sağlıklı yemek tabağının tanıtılmasının ardından besin çeşitliliğinin sağlanması sağlıklı yemek tabağı aracılığı ile anlatılır.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63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Yağların görünür ve görünmez yağlar olarak ikiye ayrıldığı belirtilerek slayta başlanabilir.</a:t>
            </a:r>
          </a:p>
          <a:p>
            <a:r>
              <a:rPr lang="tr-TR" altLang="tr-TR" dirty="0" smtClean="0"/>
              <a:t>2- «Görünür yağlar gözle görülebilen yağlardır» diyerek devam edilip «Görünmez yağlar ise gıdaların yapısında bulunan ve gözle görülmeyen yağlardır» ifadeleri ile bu yağların anlatımı gerçekleştirilebilir.</a:t>
            </a:r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362B3-285C-44A1-A982-3EFFC3E9788B}" type="slidenum">
              <a:rPr lang="tr-TR" altLang="tr-TR" smtClean="0"/>
              <a:pPr/>
              <a:t>29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85108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6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4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17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8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9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13.11.2020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1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13.11.2020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7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13.11.2020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88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13.11.2020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5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13.11.2020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1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13.11.2020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5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168D-BCF0-471B-A44C-38CA981C3F57}" type="datetimeFigureOut">
              <a:rPr lang="tr-TR" smtClean="0"/>
              <a:t>13.11.2020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0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17.pn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sgm.saglik.gov.tr/tr/beslenmehareket-hesaplamalar/beslenmehareket-yetiskin-beden-kitle-indeks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Alt Başlık"/>
          <p:cNvSpPr>
            <a:spLocks noGrp="1"/>
          </p:cNvSpPr>
          <p:nvPr>
            <p:ph type="subTitle" idx="1"/>
          </p:nvPr>
        </p:nvSpPr>
        <p:spPr>
          <a:xfrm>
            <a:off x="179391" y="1046352"/>
            <a:ext cx="8785225" cy="3167063"/>
          </a:xfrm>
          <a:solidFill>
            <a:schemeClr val="bg1"/>
          </a:solidFill>
          <a:ln w="25400" cap="rnd">
            <a:gradFill flip="none" rotWithShape="1">
              <a:gsLst>
                <a:gs pos="5000">
                  <a:srgbClr val="00B050"/>
                </a:gs>
                <a:gs pos="54000">
                  <a:srgbClr val="00B0F0"/>
                </a:gs>
                <a:gs pos="94000">
                  <a:srgbClr val="FF0000"/>
                </a:gs>
              </a:gsLst>
              <a:lin ang="16200000" scaled="1"/>
              <a:tileRect/>
            </a:gradFill>
            <a:bevel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5400" b="1" dirty="0">
                <a:solidFill>
                  <a:srgbClr val="FF0000"/>
                </a:solidFill>
              </a:rPr>
              <a:t>SAĞLIKLI BESLEN 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F0"/>
                </a:solidFill>
              </a:rPr>
              <a:t>HAREKET ET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50"/>
                </a:solidFill>
              </a:rPr>
              <a:t>SAĞLIKLI YAŞA</a:t>
            </a:r>
          </a:p>
          <a:p>
            <a:pPr eaLnBrk="1" hangingPunct="1">
              <a:defRPr/>
            </a:pPr>
            <a:r>
              <a:rPr lang="tr-TR" altLang="tr-TR" sz="2800" b="1" dirty="0"/>
              <a:t>- Yetişkin -</a:t>
            </a:r>
          </a:p>
        </p:txBody>
      </p:sp>
      <p:pic>
        <p:nvPicPr>
          <p:cNvPr id="3077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" y="4387363"/>
            <a:ext cx="9036792" cy="24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09" y="74352"/>
            <a:ext cx="357918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 txBox="1">
            <a:spLocks/>
          </p:cNvSpPr>
          <p:nvPr/>
        </p:nvSpPr>
        <p:spPr bwMode="auto">
          <a:xfrm>
            <a:off x="49214" y="153802"/>
            <a:ext cx="9040812" cy="1800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4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 Light" panose="020F0302020204030204" pitchFamily="34" charset="0"/>
              </a:rPr>
              <a:t>Sağlıklı beslenme = Optimal beslenme =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Y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t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r</a:t>
            </a:r>
            <a:r>
              <a:rPr lang="tr-TR" altLang="tr-TR" sz="6000" b="1" dirty="0">
                <a:solidFill>
                  <a:srgbClr val="FF00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v</a:t>
            </a:r>
            <a:r>
              <a:rPr lang="tr-TR" altLang="tr-TR" sz="6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d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g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B50B78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b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EF19C1"/>
                </a:solidFill>
                <a:latin typeface="Calibri Light" panose="020F0302020204030204" pitchFamily="34" charset="0"/>
              </a:rPr>
              <a:t>s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m</a:t>
            </a:r>
            <a:r>
              <a:rPr lang="tr-TR" altLang="tr-TR" sz="6000" b="1" dirty="0">
                <a:solidFill>
                  <a:srgbClr val="C00000"/>
                </a:solidFill>
                <a:latin typeface="Calibri Light" panose="020F0302020204030204" pitchFamily="34" charset="0"/>
              </a:rPr>
              <a:t>e</a:t>
            </a:r>
            <a:endParaRPr lang="tr-TR" altLang="tr-TR" sz="60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4179891" y="2017717"/>
            <a:ext cx="776287" cy="7191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7" y="2795589"/>
            <a:ext cx="8642351" cy="3459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Yaşamın sürdürülmesi, büyüme ve gelişme,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üretkenlik, sağlık ve iyi hal için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anne karnında başlayarak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bebeklik, çocukluk, adolesan ve yetişkin çağından yaşlılığa kadar olan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tüm yaşam süreçlerinde gereklidir</a:t>
            </a:r>
            <a:endParaRPr lang="tr-TR" altLang="tr-TR" sz="280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28589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</a:rPr>
              <a:t>Besin öğesi nedir, besin ögeleri nelerdir?</a:t>
            </a: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457200" y="1349376"/>
            <a:ext cx="8229600" cy="5202239"/>
          </a:xfrm>
        </p:spPr>
        <p:txBody>
          <a:bodyPr/>
          <a:lstStyle/>
          <a:p>
            <a:pPr algn="just">
              <a:defRPr/>
            </a:pPr>
            <a:r>
              <a:rPr lang="tr-TR" altLang="tr-TR" dirty="0"/>
              <a:t>Besin ögeleri besinlerin yapı taşıdır</a:t>
            </a:r>
          </a:p>
          <a:p>
            <a:pPr algn="just">
              <a:defRPr/>
            </a:pPr>
            <a:r>
              <a:rPr lang="tr-TR" altLang="tr-TR" dirty="0"/>
              <a:t>Vücut bileşimimiz besin öğelerinden oluşur </a:t>
            </a:r>
          </a:p>
          <a:p>
            <a:pPr algn="just">
              <a:defRPr/>
            </a:pPr>
            <a:r>
              <a:rPr lang="tr-TR" altLang="tr-TR" dirty="0"/>
              <a:t>Organların düzenli çalışabilmesi ve günlük işlerin sağlıklı sürdürebilmesi için </a:t>
            </a:r>
          </a:p>
          <a:p>
            <a:pPr marL="342891" lvl="1" indent="0" algn="just">
              <a:buNone/>
              <a:defRPr/>
            </a:pPr>
            <a:r>
              <a:rPr lang="tr-TR" altLang="tr-TR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b="1" i="1" dirty="0">
                <a:solidFill>
                  <a:srgbClr val="FF0000"/>
                </a:solidFill>
              </a:rPr>
              <a:t>besin öğelerinin her birinden her gün alınması  gerekir</a:t>
            </a:r>
          </a:p>
          <a:p>
            <a:pPr algn="just">
              <a:defRPr/>
            </a:pPr>
            <a:endParaRPr lang="tr-TR" altLang="tr-TR" dirty="0"/>
          </a:p>
          <a:p>
            <a:pPr algn="just">
              <a:defRPr/>
            </a:pPr>
            <a:r>
              <a:rPr lang="tr-TR" altLang="tr-TR" dirty="0"/>
              <a:t>Besin ögeleri şu şekildedir;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-Karbonhidratlar 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-Proteinler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-Yağlar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03577" y="4905376"/>
            <a:ext cx="164923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57149">
              <a:defRPr/>
            </a:pPr>
            <a:r>
              <a:rPr lang="tr-TR" altLang="tr-TR" sz="2400" dirty="0"/>
              <a:t>-Vitaminler </a:t>
            </a:r>
          </a:p>
          <a:p>
            <a:pPr indent="-57149">
              <a:defRPr/>
            </a:pPr>
            <a:r>
              <a:rPr lang="tr-TR" altLang="tr-TR" sz="2400" dirty="0"/>
              <a:t>-Mineraller </a:t>
            </a:r>
          </a:p>
          <a:p>
            <a:pPr indent="-57149">
              <a:defRPr/>
            </a:pPr>
            <a:r>
              <a:rPr lang="tr-TR" altLang="tr-TR" sz="2400" dirty="0"/>
              <a:t>-Su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Karbonhidratlar</a:t>
            </a:r>
          </a:p>
        </p:txBody>
      </p:sp>
      <p:sp>
        <p:nvSpPr>
          <p:cNvPr id="19458" name="İçerik Yer Tutucusu 2"/>
          <p:cNvSpPr>
            <a:spLocks noGrp="1"/>
          </p:cNvSpPr>
          <p:nvPr>
            <p:ph idx="1"/>
          </p:nvPr>
        </p:nvSpPr>
        <p:spPr>
          <a:xfrm>
            <a:off x="390527" y="1181102"/>
            <a:ext cx="8362951" cy="2809875"/>
          </a:xfrm>
        </p:spPr>
        <p:txBody>
          <a:bodyPr/>
          <a:lstStyle/>
          <a:p>
            <a:r>
              <a:rPr lang="tr-TR" altLang="tr-TR" sz="2400"/>
              <a:t>Besinlerde en çok bulunan besin ögesidir</a:t>
            </a:r>
          </a:p>
          <a:p>
            <a:r>
              <a:rPr lang="tr-TR" altLang="tr-TR" sz="2400"/>
              <a:t>Vücudun harcadığı enerjinin büyük bölümünü sağlar</a:t>
            </a:r>
          </a:p>
          <a:p>
            <a:r>
              <a:rPr lang="tr-TR" altLang="tr-TR" sz="2400"/>
              <a:t>Sindirim sonrası kanda glukoz olarak bulunur</a:t>
            </a:r>
          </a:p>
          <a:p>
            <a:r>
              <a:rPr lang="tr-TR" altLang="tr-TR" sz="2400"/>
              <a:t>Karbonhidratlar karaciğer ve kaslarda glikojen olarak depolanır </a:t>
            </a:r>
          </a:p>
          <a:p>
            <a:r>
              <a:rPr lang="tr-TR" altLang="tr-TR" sz="2400"/>
              <a:t>Günlük fazla alınan karbonhidrat yağa dönüşerek depolanır</a:t>
            </a:r>
          </a:p>
        </p:txBody>
      </p:sp>
      <p:sp>
        <p:nvSpPr>
          <p:cNvPr id="19460" name="İçerik Yer Tutucusu 2"/>
          <p:cNvSpPr txBox="1">
            <a:spLocks/>
          </p:cNvSpPr>
          <p:nvPr/>
        </p:nvSpPr>
        <p:spPr bwMode="auto">
          <a:xfrm>
            <a:off x="250828" y="3789364"/>
            <a:ext cx="4119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sz="2400"/>
              <a:t>Basit karbonhidratlar ya da basit şekerler toz şeker/çay şekeridir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  <a:sym typeface="Wingdings" panose="05000000000000000000" pitchFamily="2" charset="2"/>
              </a:rPr>
              <a:t>Basit karbonhidratlardan u</a:t>
            </a:r>
            <a:r>
              <a:rPr lang="tr-TR" altLang="tr-TR" sz="2400" b="1">
                <a:solidFill>
                  <a:srgbClr val="FF0000"/>
                </a:solidFill>
              </a:rPr>
              <a:t>zak durmamızda, tüketmememizde yarar var</a:t>
            </a:r>
          </a:p>
        </p:txBody>
      </p:sp>
      <p:pic>
        <p:nvPicPr>
          <p:cNvPr id="19461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4572002" y="4011615"/>
            <a:ext cx="4567239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Yağlar</a:t>
            </a:r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>
          <a:xfrm>
            <a:off x="390527" y="1196976"/>
            <a:ext cx="8362951" cy="2736851"/>
          </a:xfrm>
        </p:spPr>
        <p:txBody>
          <a:bodyPr/>
          <a:lstStyle/>
          <a:p>
            <a:r>
              <a:rPr lang="tr-TR" altLang="tr-TR" sz="2400"/>
              <a:t>En fazla enerji veren besin öğesidir</a:t>
            </a:r>
          </a:p>
          <a:p>
            <a:r>
              <a:rPr lang="tr-TR" altLang="tr-TR" sz="2400"/>
              <a:t>Sindirim sisteminde yağ asitlerine ayrılarak emilir</a:t>
            </a:r>
          </a:p>
          <a:p>
            <a:pPr lvl="1"/>
            <a:r>
              <a:rPr lang="tr-TR" altLang="tr-TR" sz="2000"/>
              <a:t>Bir kısmı enerji için kullanılır</a:t>
            </a:r>
          </a:p>
          <a:p>
            <a:pPr lvl="1"/>
            <a:r>
              <a:rPr lang="tr-TR" altLang="tr-TR" sz="2000"/>
              <a:t>Bir kısmı depo yağ olarak kullanılır</a:t>
            </a:r>
          </a:p>
          <a:p>
            <a:pPr lvl="1"/>
            <a:r>
              <a:rPr lang="tr-TR" altLang="tr-TR" sz="2000"/>
              <a:t>Diğerleri de vücudun düzenli çalışmasında etkinliği olan bazı hormonların ve kolesterolün yapımında kullanılır</a:t>
            </a:r>
          </a:p>
          <a:p>
            <a:r>
              <a:rPr lang="tr-TR" altLang="tr-TR" sz="2400"/>
              <a:t>Bazı vitaminlerin emilim ve taşınmasında görev alırlar!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390525" y="3933826"/>
            <a:ext cx="8229600" cy="2406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Sıvı ve katı yağlar olmak üzere ikiye ayrılırlar</a:t>
            </a:r>
          </a:p>
          <a:p>
            <a:pPr marL="0" indent="0" algn="ctr">
              <a:buNone/>
              <a:defRPr/>
            </a:pPr>
            <a:endParaRPr lang="tr-TR" sz="1200" dirty="0"/>
          </a:p>
          <a:p>
            <a:pPr lvl="1">
              <a:defRPr/>
            </a:pPr>
            <a:r>
              <a:rPr lang="tr-TR" sz="2000" dirty="0"/>
              <a:t>Sıvı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zeytin, ayçiçeği, mısır, fındık ve soya gibi bitkisel besinlerden elde edilir </a:t>
            </a:r>
          </a:p>
          <a:p>
            <a:pPr lvl="1">
              <a:defRPr/>
            </a:pPr>
            <a:r>
              <a:rPr lang="tr-TR" sz="2000" dirty="0"/>
              <a:t>Katı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iç yağı, kuyruk yağı, margarin ve tereyağıdır</a:t>
            </a:r>
          </a:p>
          <a:p>
            <a:pPr marL="342891" lvl="1" indent="0">
              <a:buNone/>
              <a:defRPr/>
            </a:pPr>
            <a:endParaRPr lang="tr-TR" sz="1200" dirty="0"/>
          </a:p>
          <a:p>
            <a:pPr marL="685783" lvl="2" indent="0">
              <a:buNone/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Ayrıca bütün hayvansal besinlerin içinde de katı yağlar bulunur!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Proteinler</a:t>
            </a:r>
          </a:p>
        </p:txBody>
      </p:sp>
      <p:sp>
        <p:nvSpPr>
          <p:cNvPr id="21507" name="İçerik Yer Tutucusu 2"/>
          <p:cNvSpPr txBox="1">
            <a:spLocks/>
          </p:cNvSpPr>
          <p:nvPr/>
        </p:nvSpPr>
        <p:spPr bwMode="auto">
          <a:xfrm>
            <a:off x="390527" y="1660527"/>
            <a:ext cx="8362951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Hücrelerin büyük bir bölümü proteinlerden yapılmıştır</a:t>
            </a:r>
          </a:p>
          <a:p>
            <a:r>
              <a:rPr lang="tr-TR" altLang="tr-TR" sz="2400"/>
              <a:t>Hücreler sürekli olarak değişip yenilendiğinden vücutta protein depo miktarı çok azdır</a:t>
            </a:r>
          </a:p>
          <a:p>
            <a:pPr lvl="1"/>
            <a:r>
              <a:rPr lang="tr-TR" altLang="tr-TR" sz="2400" i="1">
                <a:solidFill>
                  <a:srgbClr val="00B0F0"/>
                </a:solidFill>
              </a:rPr>
              <a:t>Vücut proteinlerinin oluşumu için kaynak yiyeceklerin içinde bulunan proteinlerdir!</a:t>
            </a:r>
          </a:p>
          <a:p>
            <a:r>
              <a:rPr lang="tr-TR" altLang="tr-TR" sz="2400"/>
              <a:t>Proteinler sindirim sisteminde yapı taşlarını oluşturan amino asitlere ayrılır</a:t>
            </a:r>
          </a:p>
          <a:p>
            <a:r>
              <a:rPr lang="tr-TR" altLang="tr-TR" sz="2400">
                <a:solidFill>
                  <a:srgbClr val="FF0000"/>
                </a:solidFill>
              </a:rPr>
              <a:t>Büyüme ve gelişme </a:t>
            </a:r>
            <a:r>
              <a:rPr lang="tr-TR" altLang="tr-TR" sz="2400"/>
              <a:t>ile </a:t>
            </a:r>
            <a:r>
              <a:rPr lang="tr-TR" altLang="tr-TR" sz="2400">
                <a:solidFill>
                  <a:srgbClr val="FF0000"/>
                </a:solidFill>
              </a:rPr>
              <a:t>doku ve organlardaki hücrelerin yapımında </a:t>
            </a:r>
            <a:r>
              <a:rPr lang="tr-TR" altLang="tr-TR" sz="2400"/>
              <a:t>gereklidir </a:t>
            </a:r>
          </a:p>
          <a:p>
            <a:r>
              <a:rPr lang="tr-TR" altLang="tr-TR" sz="2400"/>
              <a:t>Vücudu hastalıklara karşı koruyan </a:t>
            </a:r>
            <a:r>
              <a:rPr lang="tr-TR" altLang="tr-TR" sz="2400">
                <a:solidFill>
                  <a:srgbClr val="FF0000"/>
                </a:solidFill>
              </a:rPr>
              <a:t>savunma sistemi</a:t>
            </a:r>
            <a:r>
              <a:rPr lang="tr-TR" altLang="tr-TR" sz="2400"/>
              <a:t> için gereklidir</a:t>
            </a:r>
          </a:p>
          <a:p>
            <a:endParaRPr lang="tr-TR" altLang="tr-TR" sz="2300" i="1">
              <a:solidFill>
                <a:srgbClr val="00B0F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9"/>
            <a:ext cx="9144000" cy="68421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Vitaminler</a:t>
            </a:r>
          </a:p>
        </p:txBody>
      </p:sp>
      <p:sp>
        <p:nvSpPr>
          <p:cNvPr id="20484" name="İçerik Yer Tutucusu 5"/>
          <p:cNvSpPr>
            <a:spLocks noGrp="1"/>
          </p:cNvSpPr>
          <p:nvPr>
            <p:ph idx="1"/>
          </p:nvPr>
        </p:nvSpPr>
        <p:spPr>
          <a:xfrm>
            <a:off x="5651503" y="981078"/>
            <a:ext cx="3349625" cy="2232025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tr-TR" altLang="tr-TR" sz="2000" dirty="0"/>
              <a:t>Vitaminler ikiye ayrılır;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FF0000"/>
                </a:solidFill>
              </a:rPr>
              <a:t>1- Yağda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FF0000"/>
                </a:solidFill>
              </a:rPr>
              <a:t>A, D, E, K vitamini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00B0F0"/>
                </a:solidFill>
              </a:rPr>
              <a:t>2- Suda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00B0F0"/>
                </a:solidFill>
              </a:rPr>
              <a:t>B grubu ve C vitamini</a:t>
            </a:r>
          </a:p>
        </p:txBody>
      </p:sp>
      <p:sp>
        <p:nvSpPr>
          <p:cNvPr id="22531" name="İçerik Yer Tutucusu 2"/>
          <p:cNvSpPr txBox="1">
            <a:spLocks/>
          </p:cNvSpPr>
          <p:nvPr/>
        </p:nvSpPr>
        <p:spPr bwMode="auto">
          <a:xfrm>
            <a:off x="390528" y="765176"/>
            <a:ext cx="5260975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Vücutta;</a:t>
            </a:r>
          </a:p>
          <a:p>
            <a:pPr lvl="1"/>
            <a:r>
              <a:rPr lang="tr-TR" altLang="tr-TR" sz="2000"/>
              <a:t>enerji metabolizmasında </a:t>
            </a:r>
          </a:p>
          <a:p>
            <a:pPr lvl="1"/>
            <a:r>
              <a:rPr lang="tr-TR" altLang="tr-TR" sz="2000"/>
              <a:t>kan yapımında</a:t>
            </a:r>
          </a:p>
          <a:p>
            <a:pPr lvl="1"/>
            <a:r>
              <a:rPr lang="tr-TR" altLang="tr-TR" sz="2000"/>
              <a:t>bağışıklık sisteminde</a:t>
            </a:r>
          </a:p>
          <a:p>
            <a:pPr lvl="1"/>
            <a:r>
              <a:rPr lang="tr-TR" altLang="tr-TR" sz="2000"/>
              <a:t>kemik oluşumunda</a:t>
            </a:r>
          </a:p>
          <a:p>
            <a:pPr lvl="1"/>
            <a:r>
              <a:rPr lang="tr-TR" altLang="tr-TR" sz="2000"/>
              <a:t>vücut hücre hasarının önlenmesinde, hücrelerin normal çalışmasını yürütmesinde ve zararlı bazı maddelerinin etkilerinin azaltılmasında </a:t>
            </a:r>
            <a:r>
              <a:rPr lang="tr-TR" altLang="tr-TR" sz="2000">
                <a:solidFill>
                  <a:srgbClr val="FF0000"/>
                </a:solidFill>
              </a:rPr>
              <a:t>(antioksidan) </a:t>
            </a:r>
            <a:r>
              <a:rPr lang="tr-TR" altLang="tr-TR" sz="2000"/>
              <a:t>yer alırlar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0" y="3860802"/>
            <a:ext cx="9144000" cy="66675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sz="4000" b="1">
                <a:solidFill>
                  <a:srgbClr val="FF0000"/>
                </a:solidFill>
                <a:latin typeface="+mn-lt"/>
              </a:rPr>
              <a:t>Mineraller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4" name="İçerik Yer Tutucusu 2"/>
          <p:cNvSpPr txBox="1">
            <a:spLocks/>
          </p:cNvSpPr>
          <p:nvPr/>
        </p:nvSpPr>
        <p:spPr bwMode="auto">
          <a:xfrm>
            <a:off x="390527" y="4581528"/>
            <a:ext cx="8362951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Vücudun çeşitli organları içinde yer alırlar </a:t>
            </a:r>
          </a:p>
          <a:p>
            <a:r>
              <a:rPr lang="tr-TR" altLang="tr-TR" sz="2400"/>
              <a:t>Vücut çalışmasında önemli işlevleri vardır</a:t>
            </a:r>
          </a:p>
          <a:p>
            <a:pPr lvl="1"/>
            <a:r>
              <a:rPr lang="tr-TR" altLang="tr-TR" sz="2000"/>
              <a:t>Kalsiyum, fosfor, magnezyum gibi mineraller iskelet ve diş yapısında yer alır</a:t>
            </a:r>
          </a:p>
          <a:p>
            <a:pPr lvl="1"/>
            <a:r>
              <a:rPr lang="tr-TR" altLang="tr-TR" sz="2000"/>
              <a:t>Demir, kobalt gibi mineraller kan yapımında rol alır</a:t>
            </a:r>
          </a:p>
          <a:p>
            <a:pPr lvl="1"/>
            <a:r>
              <a:rPr lang="tr-TR" altLang="tr-TR" sz="2000"/>
              <a:t>Çinko ise bağışıklık sistemi için önemlidir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Su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825" y="1154116"/>
            <a:ext cx="4103688" cy="2352675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tr-TR" sz="2000" dirty="0"/>
              <a:t>Sıvı gereksinimimizi;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İçtiğimiz su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 ve içeceklerdeki su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Yiyeceklerden enerji elde edilirken açığa çıkan metabolik sudan karşılarız</a:t>
            </a:r>
          </a:p>
        </p:txBody>
      </p:sp>
      <p:sp>
        <p:nvSpPr>
          <p:cNvPr id="23555" name="İçerik Yer Tutucusu 2"/>
          <p:cNvSpPr txBox="1">
            <a:spLocks/>
          </p:cNvSpPr>
          <p:nvPr/>
        </p:nvSpPr>
        <p:spPr bwMode="auto">
          <a:xfrm>
            <a:off x="1619251" y="3600454"/>
            <a:ext cx="5905500" cy="2663825"/>
          </a:xfrm>
          <a:prstGeom prst="rect">
            <a:avLst/>
          </a:prstGeom>
          <a:noFill/>
          <a:ln w="19050">
            <a:solidFill>
              <a:srgbClr val="3366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571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 b="1">
                <a:solidFill>
                  <a:srgbClr val="3366FF"/>
                </a:solidFill>
              </a:rPr>
              <a:t>Günlük olarak kaybettiğimiz miktarı karşılayacak kadar sıvı almadığımızda vücut hücrelerimizin çalışması aksar!</a:t>
            </a:r>
            <a:endParaRPr lang="tr-TR" altLang="tr-TR" sz="3600" b="1">
              <a:solidFill>
                <a:srgbClr val="3366FF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43441" y="1154116"/>
            <a:ext cx="4268787" cy="23526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sz="2000" dirty="0"/>
              <a:t>Vücudumuza aldığımız su;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İdrar, ter, dışkıyla atılır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Bir miktarını da solunum yoluyla kaybederiz.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Sıcak havalarda ve fazla fiziksel aktivite sırasında terleme nedeniyle su kaybımız artar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 6"/>
          <p:cNvGrpSpPr>
            <a:grpSpLocks/>
          </p:cNvGrpSpPr>
          <p:nvPr/>
        </p:nvGrpSpPr>
        <p:grpSpPr bwMode="auto">
          <a:xfrm>
            <a:off x="2970216" y="2665416"/>
            <a:ext cx="6084887" cy="4103687"/>
            <a:chOff x="722557" y="567321"/>
            <a:chExt cx="6428020" cy="4464000"/>
          </a:xfrm>
        </p:grpSpPr>
        <p:pic>
          <p:nvPicPr>
            <p:cNvPr id="24582" name="Resi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78" y="3627321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57" y="3771321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567321"/>
              <a:ext cx="4483778" cy="4464000"/>
            </a:xfrm>
            <a:prstGeom prst="ellipse">
              <a:avLst/>
            </a:prstGeom>
          </p:spPr>
        </p:pic>
      </p:grp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4" y="1125541"/>
            <a:ext cx="7561263" cy="47513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sz="2400" dirty="0"/>
              <a:t>İçerdikleri besin öğeleri yönünden birbirine benzeyen besinler 5 grupta toplanır</a:t>
            </a:r>
          </a:p>
          <a:p>
            <a:pPr marL="0" indent="0">
              <a:buNone/>
              <a:defRPr/>
            </a:pPr>
            <a:r>
              <a:rPr lang="tr-TR" altLang="tr-TR" sz="2400" dirty="0">
                <a:solidFill>
                  <a:srgbClr val="00B0F0"/>
                </a:solidFill>
              </a:rPr>
              <a:t>1. Süt ve ürünleri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7030A0"/>
                </a:solidFill>
              </a:rPr>
              <a:t>2. Et ve ürünleri, tavuk, balık, yumurta,   kuru baklagiller ile yağlı tohumlar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3. Sebzeler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4. Meyveler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chemeClr val="accent2"/>
                </a:solidFill>
              </a:rPr>
              <a:t>5. Ekmek ve tahıllar grubu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7954" y="115889"/>
            <a:ext cx="8856663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Besinlerin sınıflandırılması / Besin grupları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11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7016"/>
            <a:ext cx="9144000" cy="681037"/>
          </a:xfrm>
        </p:spPr>
        <p:txBody>
          <a:bodyPr>
            <a:normAutofit fontScale="90000"/>
          </a:bodyPr>
          <a:lstStyle/>
          <a:p>
            <a:pPr marL="57149" algn="ctr">
              <a:spcBef>
                <a:spcPts val="375"/>
              </a:spcBef>
              <a:buSzPct val="85000"/>
              <a:defRPr/>
            </a:pPr>
            <a:r>
              <a:rPr lang="tr-TR" altLang="tr-TR" dirty="0">
                <a:solidFill>
                  <a:srgbClr val="00B0F0"/>
                </a:solidFill>
                <a:latin typeface="+mn-lt"/>
              </a:rPr>
              <a:t>1. Süt ve ürünleri grubu</a:t>
            </a: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395291" y="1019178"/>
            <a:ext cx="5799137" cy="5040313"/>
          </a:xfrm>
        </p:spPr>
        <p:txBody>
          <a:bodyPr/>
          <a:lstStyle/>
          <a:p>
            <a:r>
              <a:rPr lang="tr-TR" altLang="tr-TR" sz="2400">
                <a:solidFill>
                  <a:schemeClr val="tx2"/>
                </a:solidFill>
              </a:rPr>
              <a:t>Süt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Yoğurt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Peynirler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beyaz peynir, kaşar peynir gibi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Ayran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Kefir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Sütlü tatlılar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sütlaç, dondurma gibi</a:t>
            </a:r>
          </a:p>
        </p:txBody>
      </p:sp>
      <p:pic>
        <p:nvPicPr>
          <p:cNvPr id="2560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7" y="1019178"/>
            <a:ext cx="36718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623889" y="4432302"/>
            <a:ext cx="8101012" cy="1860551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Kalsiyum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Çinko 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6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 ve niasin olmak üzere birçok besin ögesi için önemli kaynaktır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13" y="115891"/>
            <a:ext cx="8229600" cy="1417637"/>
          </a:xfrm>
        </p:spPr>
        <p:txBody>
          <a:bodyPr>
            <a:no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2. Et ve ürünleri, tavuk, balık, yumurta, kuru baklagiller ile yağlı tohumlar grubu</a:t>
            </a:r>
            <a:endParaRPr lang="tr-TR" altLang="tr-TR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t="22938" r="3059" b="16141"/>
          <a:stretch/>
        </p:blipFill>
        <p:spPr>
          <a:xfrm>
            <a:off x="3923928" y="1461331"/>
            <a:ext cx="5040560" cy="2214920"/>
          </a:xfrm>
          <a:prstGeom prst="ellipse">
            <a:avLst/>
          </a:prstGeom>
        </p:spPr>
      </p:pic>
      <p:sp>
        <p:nvSpPr>
          <p:cNvPr id="26628" name="İçerik Yer Tutucusu 2"/>
          <p:cNvSpPr txBox="1">
            <a:spLocks/>
          </p:cNvSpPr>
          <p:nvPr/>
        </p:nvSpPr>
        <p:spPr bwMode="auto">
          <a:xfrm>
            <a:off x="436566" y="1484316"/>
            <a:ext cx="3775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Et</a:t>
            </a:r>
          </a:p>
          <a:p>
            <a:r>
              <a:rPr lang="tr-TR" altLang="tr-TR" sz="2400"/>
              <a:t>Tavuk</a:t>
            </a:r>
          </a:p>
          <a:p>
            <a:r>
              <a:rPr lang="tr-TR" altLang="tr-TR" sz="2400"/>
              <a:t>Balık</a:t>
            </a:r>
          </a:p>
          <a:p>
            <a:r>
              <a:rPr lang="tr-TR" altLang="tr-TR" sz="2400"/>
              <a:t>Yumurta</a:t>
            </a:r>
          </a:p>
          <a:p>
            <a:r>
              <a:rPr lang="tr-TR" altLang="tr-TR" sz="2400"/>
              <a:t>Kurubaklagiller </a:t>
            </a:r>
          </a:p>
          <a:p>
            <a:pPr lvl="1"/>
            <a:r>
              <a:rPr lang="tr-TR" altLang="tr-TR" sz="2200"/>
              <a:t>mercimek, fasulye, nohut gibi</a:t>
            </a:r>
          </a:p>
          <a:p>
            <a:r>
              <a:rPr lang="tr-TR" altLang="tr-TR" sz="2400"/>
              <a:t>Yağlı tohumlar </a:t>
            </a:r>
          </a:p>
          <a:p>
            <a:pPr lvl="1"/>
            <a:r>
              <a:rPr lang="tr-TR" altLang="tr-TR" sz="2200"/>
              <a:t>ceviz, fındık, badem gibi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4500564" y="3860803"/>
            <a:ext cx="4464051" cy="2397125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Demir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Çinko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Magnezyum gibi mineraller ile 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6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ve A vitamini kaynağıdır</a:t>
            </a:r>
          </a:p>
          <a:p>
            <a:pPr lvl="1"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vitamini ise sadece hayvansal kaynaklı besinlerde bulunur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 idx="4294967295"/>
          </p:nvPr>
        </p:nvSpPr>
        <p:spPr>
          <a:xfrm>
            <a:off x="476250" y="231775"/>
            <a:ext cx="7543800" cy="1295400"/>
          </a:xfrm>
        </p:spPr>
        <p:txBody>
          <a:bodyPr vert="horz" lIns="91440" tIns="45720" rIns="91440" bIns="91440" rtlCol="0" anchor="ctr">
            <a:normAutofit/>
          </a:bodyPr>
          <a:lstStyle/>
          <a:p>
            <a:pPr eaLnBrk="1" hangingPunct="1">
              <a:defRPr/>
            </a:pPr>
            <a:r>
              <a:rPr lang="tr-TR" altLang="tr-TR" sz="3600" dirty="0">
                <a:solidFill>
                  <a:srgbClr val="FF0000"/>
                </a:solidFill>
                <a:latin typeface="+mn-lt"/>
              </a:rPr>
              <a:t>Amaç - Öğrenim Hedefi</a:t>
            </a:r>
          </a:p>
        </p:txBody>
      </p:sp>
      <p:sp>
        <p:nvSpPr>
          <p:cNvPr id="512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476250" y="1217613"/>
            <a:ext cx="8667750" cy="532765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700" dirty="0"/>
              <a:t>Sağlığı tehdit eden bulaşıcı olmayan hastalıklar (BOH) ve risk faktörleri hakkında bilgi edinebilme</a:t>
            </a:r>
          </a:p>
          <a:p>
            <a:pPr eaLnBrk="1" hangingPunct="1"/>
            <a:r>
              <a:rPr lang="tr-TR" altLang="tr-TR" sz="2700" dirty="0"/>
              <a:t>Obezitenin ne olduğu ve nasıl saptanacağı hakkında bilgi sahibi olabilme</a:t>
            </a:r>
          </a:p>
          <a:p>
            <a:pPr eaLnBrk="1" hangingPunct="1"/>
            <a:r>
              <a:rPr lang="tr-TR" altLang="tr-TR" sz="2700" dirty="0"/>
              <a:t>Obezitenin nedenleri ve sebep olduğu sağlık problemlerini öğrenebilme</a:t>
            </a:r>
          </a:p>
          <a:p>
            <a:pPr eaLnBrk="1" hangingPunct="1"/>
            <a:r>
              <a:rPr lang="tr-TR" altLang="tr-TR" sz="2700" dirty="0"/>
              <a:t>Beslenme ve yeterli beslenme kavramlarını öğrenebilme</a:t>
            </a:r>
          </a:p>
          <a:p>
            <a:pPr eaLnBrk="1" hangingPunct="1"/>
            <a:r>
              <a:rPr lang="tr-TR" altLang="tr-TR" sz="2700" dirty="0"/>
              <a:t>Sağlıklı beslenmenin önemini kavrayabilme</a:t>
            </a:r>
          </a:p>
          <a:p>
            <a:pPr eaLnBrk="1" hangingPunct="1"/>
            <a:r>
              <a:rPr lang="tr-TR" altLang="tr-TR" sz="2700" dirty="0"/>
              <a:t>Besin ögelerini öğrenebilme</a:t>
            </a:r>
          </a:p>
          <a:p>
            <a:pPr eaLnBrk="1" hangingPunct="1"/>
            <a:r>
              <a:rPr lang="tr-TR" altLang="tr-TR" sz="2700" dirty="0"/>
              <a:t>Besin gruplarını öğrenebilme</a:t>
            </a:r>
          </a:p>
          <a:p>
            <a:pPr eaLnBrk="1" hangingPunct="1"/>
            <a:r>
              <a:rPr lang="tr-TR" altLang="tr-TR" sz="2700" dirty="0"/>
              <a:t>Sağlıklı beslenmede güncel ve pratik önerileri öğrenebilme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1"/>
            <a:ext cx="8229600" cy="928687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3. Sebzeler grubu</a:t>
            </a:r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sebzeler </a:t>
            </a:r>
          </a:p>
        </p:txBody>
      </p:sp>
      <p:pic>
        <p:nvPicPr>
          <p:cNvPr id="27651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3" y="4151316"/>
            <a:ext cx="14636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6950" r="5461" b="13251"/>
          <a:stretch>
            <a:fillRect/>
          </a:stretch>
        </p:blipFill>
        <p:spPr bwMode="auto">
          <a:xfrm>
            <a:off x="6075365" y="5729289"/>
            <a:ext cx="1025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6869114" y="1044576"/>
            <a:ext cx="1497012" cy="1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6358" r="9911" b="12460"/>
          <a:stretch>
            <a:fillRect/>
          </a:stretch>
        </p:blipFill>
        <p:spPr bwMode="auto">
          <a:xfrm>
            <a:off x="7134225" y="3060701"/>
            <a:ext cx="1893888" cy="19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0568" r="8340" b="10439"/>
          <a:stretch>
            <a:fillRect/>
          </a:stretch>
        </p:blipFill>
        <p:spPr bwMode="auto">
          <a:xfrm>
            <a:off x="7597776" y="5030791"/>
            <a:ext cx="1366839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4" y="1306516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18752" r="6612" b="15346"/>
          <a:stretch>
            <a:fillRect/>
          </a:stretch>
        </p:blipFill>
        <p:spPr bwMode="auto">
          <a:xfrm>
            <a:off x="7248526" y="6067429"/>
            <a:ext cx="831851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Resi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25282" r="9332" b="11966"/>
          <a:stretch>
            <a:fillRect/>
          </a:stretch>
        </p:blipFill>
        <p:spPr bwMode="auto">
          <a:xfrm rot="1503252">
            <a:off x="4791075" y="3192466"/>
            <a:ext cx="1981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483351" y="2251075"/>
            <a:ext cx="992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4851" r="6677" b="5901"/>
          <a:stretch>
            <a:fillRect/>
          </a:stretch>
        </p:blipFill>
        <p:spPr bwMode="auto">
          <a:xfrm>
            <a:off x="4519617" y="1117603"/>
            <a:ext cx="19637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7" y="5540378"/>
            <a:ext cx="1952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 bwMode="auto">
          <a:xfrm>
            <a:off x="242891" y="2566989"/>
            <a:ext cx="4389437" cy="29257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00B050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7664" name="Resi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8274" r="41701"/>
          <a:stretch>
            <a:fillRect/>
          </a:stretch>
        </p:blipFill>
        <p:spPr bwMode="auto">
          <a:xfrm>
            <a:off x="7854953" y="1785939"/>
            <a:ext cx="1217613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2708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661">
            <a:off x="4887913" y="1027115"/>
            <a:ext cx="3048000" cy="18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9"/>
            <a:ext cx="8229600" cy="919163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4. Meyveler grubu</a:t>
            </a:r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meyveler </a:t>
            </a:r>
          </a:p>
        </p:txBody>
      </p:sp>
      <p:pic>
        <p:nvPicPr>
          <p:cNvPr id="28676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6024" r="14563" b="6024"/>
          <a:stretch>
            <a:fillRect/>
          </a:stretch>
        </p:blipFill>
        <p:spPr bwMode="auto">
          <a:xfrm>
            <a:off x="3468691" y="5476877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4542" r="21706" b="13087"/>
          <a:stretch>
            <a:fillRect/>
          </a:stretch>
        </p:blipFill>
        <p:spPr bwMode="auto">
          <a:xfrm>
            <a:off x="4927600" y="5551488"/>
            <a:ext cx="1081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1" y="1306516"/>
            <a:ext cx="50323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 txBox="1">
            <a:spLocks/>
          </p:cNvSpPr>
          <p:nvPr/>
        </p:nvSpPr>
        <p:spPr bwMode="auto">
          <a:xfrm>
            <a:off x="231776" y="2225676"/>
            <a:ext cx="4540251" cy="292893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FF00FF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FF00FF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8681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8" y="5961066"/>
            <a:ext cx="9556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7" y="284165"/>
            <a:ext cx="15208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9267" r="7475" b="9267"/>
          <a:stretch>
            <a:fillRect/>
          </a:stretch>
        </p:blipFill>
        <p:spPr bwMode="auto">
          <a:xfrm>
            <a:off x="363541" y="5772153"/>
            <a:ext cx="1855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Resi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7284" r="17500" b="17955"/>
          <a:stretch>
            <a:fillRect/>
          </a:stretch>
        </p:blipFill>
        <p:spPr bwMode="auto">
          <a:xfrm>
            <a:off x="6897691" y="4398963"/>
            <a:ext cx="1882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Resim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9911" r="7475" b="9911"/>
          <a:stretch>
            <a:fillRect/>
          </a:stretch>
        </p:blipFill>
        <p:spPr bwMode="auto">
          <a:xfrm>
            <a:off x="4997453" y="3182938"/>
            <a:ext cx="1903413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Resim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161" r="4684" b="6757"/>
          <a:stretch>
            <a:fillRect/>
          </a:stretch>
        </p:blipFill>
        <p:spPr bwMode="auto">
          <a:xfrm>
            <a:off x="7085015" y="2565403"/>
            <a:ext cx="16176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7" y="1068391"/>
            <a:ext cx="3260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ulgu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176">
            <a:off x="5464743" y="4725642"/>
            <a:ext cx="2352069" cy="1323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20187" r="3957" b="14598"/>
          <a:stretch>
            <a:fillRect/>
          </a:stretch>
        </p:blipFill>
        <p:spPr bwMode="auto">
          <a:xfrm>
            <a:off x="5945189" y="3400425"/>
            <a:ext cx="1700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0"/>
            <a:ext cx="8229600" cy="895351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chemeClr val="accent2"/>
                </a:solidFill>
                <a:latin typeface="+mn-lt"/>
              </a:rPr>
              <a:t>5. Ekmek ve tahıllar grubu</a:t>
            </a:r>
          </a:p>
        </p:txBody>
      </p:sp>
      <p:sp>
        <p:nvSpPr>
          <p:cNvPr id="29702" name="İçerik Yer Tutucusu 2"/>
          <p:cNvSpPr>
            <a:spLocks noGrp="1"/>
          </p:cNvSpPr>
          <p:nvPr>
            <p:ph idx="1"/>
          </p:nvPr>
        </p:nvSpPr>
        <p:spPr>
          <a:xfrm>
            <a:off x="457200" y="1341439"/>
            <a:ext cx="5410200" cy="1943100"/>
          </a:xfrm>
        </p:spPr>
        <p:txBody>
          <a:bodyPr/>
          <a:lstStyle/>
          <a:p>
            <a:r>
              <a:rPr lang="tr-TR" altLang="tr-TR" sz="2400"/>
              <a:t>Ekmekler</a:t>
            </a:r>
          </a:p>
          <a:p>
            <a:r>
              <a:rPr lang="tr-TR" altLang="tr-TR" sz="2400"/>
              <a:t>Tahıllar </a:t>
            </a:r>
          </a:p>
          <a:p>
            <a:pPr lvl="1"/>
            <a:r>
              <a:rPr lang="tr-TR" altLang="tr-TR" sz="2000"/>
              <a:t>Bulgur, pirinç, yulaf, arpa vb.</a:t>
            </a:r>
          </a:p>
          <a:p>
            <a:pPr lvl="1"/>
            <a:r>
              <a:rPr lang="tr-TR" altLang="tr-TR" sz="2000"/>
              <a:t>Makarna, erişte, kuskus vb.</a:t>
            </a:r>
          </a:p>
          <a:p>
            <a:pPr lvl="1"/>
            <a:r>
              <a:rPr lang="tr-TR" altLang="tr-TR" sz="2000"/>
              <a:t>Kahvaltılık tahıllar</a:t>
            </a:r>
          </a:p>
        </p:txBody>
      </p:sp>
      <p:pic>
        <p:nvPicPr>
          <p:cNvPr id="29703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/>
          <a:stretch>
            <a:fillRect/>
          </a:stretch>
        </p:blipFill>
        <p:spPr bwMode="auto">
          <a:xfrm>
            <a:off x="7721600" y="2997203"/>
            <a:ext cx="142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539751" y="3554416"/>
            <a:ext cx="4389439" cy="2981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Karbonhidrat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Posa (lif)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E, B grubu vitaminler (B12 dışındakiler) zengindir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Özellikler B1 vitamini için iyi kaynaktır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Tam tahıllar rafine tahıllardan daha fazla diyet posası, vitamin ve mineral sağlar.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1 Başlık"/>
            <p:cNvSpPr txBox="1">
              <a:spLocks/>
            </p:cNvSpPr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txBody>
            <a:bodyPr vert="horz" lIns="91440" tIns="45720" rIns="91440" bIns="9144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Segoe Script" panose="030B0504020000000003" pitchFamily="66" charset="0"/>
                </a:rPr>
                <a:t>düzenine dikkat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edilmelidir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hazırlanmalıdır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10-Hareket arttırılmalıdır</a:t>
              </a:r>
              <a:r>
                <a:rPr lang="tr-TR" altLang="tr-TR" sz="1600" i="1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besin çeşitliliği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</a:t>
              </a:r>
              <a:r>
                <a:rPr lang="tr-TR" altLang="tr-TR" sz="1600" i="1" dirty="0" smtClean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azaltılmalıdır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posası (lif)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arttırılmalıdır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içinde çeşitli taze sebze ve meyveler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tüketilmelidir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k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tuz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Harrington" panose="04040505050A02020702" pitchFamily="82" charset="0"/>
                </a:rPr>
                <a:t>lük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sıvı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Harrington" panose="04040505050A02020702" pitchFamily="82" charset="0"/>
                </a:rPr>
                <a:t>arttırılmalıdır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hazırlanmalıdır </a:t>
              </a:r>
              <a:r>
                <a:rPr lang="tr-TR" altLang="tr-TR" sz="1600" dirty="0">
                  <a:solidFill>
                    <a:schemeClr val="bg2"/>
                  </a:solidFill>
                  <a:latin typeface="Goudy Stout" panose="0202090407030B020401" pitchFamily="18" charset="0"/>
                </a:rPr>
                <a:t>10-Har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eket arttırılmalıdır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Agency FB" panose="020B0503020202020204" pitchFamily="34" charset="0"/>
                </a:rPr>
                <a:t>dikkat </a:t>
              </a:r>
              <a:r>
                <a:rPr lang="tr-TR" altLang="tr-TR" sz="1600" b="1" dirty="0">
                  <a:solidFill>
                    <a:schemeClr val="bg2"/>
                  </a:solidFill>
                  <a:latin typeface="Agency FB" panose="020B0503020202020204" pitchFamily="34" charset="0"/>
                </a:rPr>
                <a:t>edilmelidir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hazırlanmalıdır </a:t>
              </a:r>
              <a:r>
                <a:rPr lang="tr-TR" altLang="tr-TR" sz="1600" dirty="0">
                  <a:solidFill>
                    <a:schemeClr val="bg2"/>
                  </a:solidFill>
                  <a:latin typeface="Goudy Stout" panose="0202090407030B020401" pitchFamily="18" charset="0"/>
                </a:rPr>
                <a:t>10-Hareket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arttırılmalıdır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arttırılmalıdır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</a:t>
              </a:r>
              <a:endParaRPr lang="tr-TR" altLang="tr-TR" sz="1600" i="1" dirty="0">
                <a:solidFill>
                  <a:schemeClr val="bg2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11" name="Rectangle 2"/>
            <p:cNvSpPr txBox="1">
              <a:spLocks/>
            </p:cNvSpPr>
            <p:nvPr/>
          </p:nvSpPr>
          <p:spPr>
            <a:xfrm>
              <a:off x="514351" y="171451"/>
              <a:ext cx="8162924" cy="6619874"/>
            </a:xfrm>
            <a:prstGeom prst="rect">
              <a:avLst/>
            </a:prstGeom>
            <a:ln w="3175">
              <a:noFill/>
            </a:ln>
          </p:spPr>
          <p:txBody>
            <a:bodyPr vert="horz" lIns="91440" tIns="45720" rIns="91440" bIns="9144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tr-TR" altLang="tr-TR" sz="7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Sağlıklı Beslenmek ve </a:t>
              </a:r>
            </a:p>
            <a:p>
              <a:pPr algn="ctr">
                <a:defRPr/>
              </a:pPr>
              <a:r>
                <a:rPr lang="tr-TR" altLang="tr-TR" sz="7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Hareketli Olmak İçin</a:t>
              </a: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/>
              </a:r>
              <a:b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>Güncel ve Pratik</a:t>
              </a:r>
              <a:b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>10 Öneri</a:t>
              </a:r>
              <a:endParaRPr lang="tr-TR" altLang="tr-TR" sz="80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9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 idx="4294967295"/>
          </p:nvPr>
        </p:nvSpPr>
        <p:spPr>
          <a:xfrm>
            <a:off x="669925" y="158750"/>
            <a:ext cx="8474075" cy="893763"/>
          </a:xfrm>
        </p:spPr>
        <p:txBody>
          <a:bodyPr vert="horz" lIns="91440" tIns="45720" rIns="91440" bIns="91440" rtlCol="0" anchor="ctr">
            <a:normAutofit fontScale="90000"/>
          </a:bodyPr>
          <a:lstStyle/>
          <a:p>
            <a:pPr algn="ctr" eaLnBrk="1" hangingPunct="1"/>
            <a:r>
              <a:rPr lang="tr-TR" altLang="tr-TR" sz="3600" b="1" dirty="0">
                <a:solidFill>
                  <a:srgbClr val="FF0000"/>
                </a:solidFill>
              </a:rPr>
              <a:t>Öğün sıklığı ve öğün düzenine </a:t>
            </a:r>
            <a:br>
              <a:rPr lang="tr-TR" altLang="tr-TR" sz="3600" b="1" dirty="0">
                <a:solidFill>
                  <a:srgbClr val="FF0000"/>
                </a:solidFill>
              </a:rPr>
            </a:br>
            <a:r>
              <a:rPr lang="tr-TR" altLang="tr-TR" sz="3600" b="1" dirty="0">
                <a:solidFill>
                  <a:srgbClr val="FF0000"/>
                </a:solidFill>
              </a:rPr>
              <a:t>dikkat edilmelidir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316" y="1341438"/>
            <a:ext cx="7488237" cy="48958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44" indent="-273044">
              <a:defRPr/>
            </a:pPr>
            <a:r>
              <a:rPr lang="tr-TR" altLang="tr-TR" sz="2800" dirty="0"/>
              <a:t>Her gün erken kalkılmalıdır </a:t>
            </a:r>
            <a:r>
              <a:rPr lang="tr-TR" altLang="tr-TR" sz="28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dirty="0">
                <a:solidFill>
                  <a:srgbClr val="00B0F0"/>
                </a:solidFill>
              </a:rPr>
              <a:t>saat 9.00’u geçmeden yapılacak bir kahvaltı ile güne başlanması önerilir</a:t>
            </a: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r>
              <a:rPr lang="tr-TR" altLang="tr-TR" sz="2800" dirty="0"/>
              <a:t>Günde </a:t>
            </a:r>
            <a:r>
              <a:rPr lang="tr-TR" altLang="tr-TR" sz="2800" dirty="0">
                <a:solidFill>
                  <a:srgbClr val="FF0000"/>
                </a:solidFill>
              </a:rPr>
              <a:t>3 ana öğüne </a:t>
            </a:r>
            <a:r>
              <a:rPr lang="tr-TR" altLang="tr-TR" sz="2800" dirty="0"/>
              <a:t>ek olarak </a:t>
            </a:r>
            <a:r>
              <a:rPr lang="tr-TR" altLang="tr-TR" sz="2800" dirty="0">
                <a:solidFill>
                  <a:srgbClr val="FF0000"/>
                </a:solidFill>
              </a:rPr>
              <a:t>2-3 ara öğün </a:t>
            </a:r>
            <a:r>
              <a:rPr lang="tr-TR" altLang="tr-TR" sz="2800" dirty="0"/>
              <a:t>tüketilebilir</a:t>
            </a:r>
            <a:endParaRPr lang="tr-TR" altLang="tr-TR" sz="2800" dirty="0">
              <a:solidFill>
                <a:schemeClr val="accent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</a:p>
        </p:txBody>
      </p:sp>
      <p:sp>
        <p:nvSpPr>
          <p:cNvPr id="31749" name="Metin kutusu 1"/>
          <p:cNvSpPr txBox="1">
            <a:spLocks noChangeArrowheads="1"/>
          </p:cNvSpPr>
          <p:nvPr/>
        </p:nvSpPr>
        <p:spPr bwMode="auto">
          <a:xfrm>
            <a:off x="674059" y="3205166"/>
            <a:ext cx="4857420" cy="9541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UNUTULMAMALIDIR Kİ</a:t>
            </a:r>
          </a:p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kahvaltı en önemli öğündür</a:t>
            </a:r>
          </a:p>
        </p:txBody>
      </p:sp>
      <p:pic>
        <p:nvPicPr>
          <p:cNvPr id="31750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/>
          <a:stretch>
            <a:fillRect/>
          </a:stretch>
        </p:blipFill>
        <p:spPr bwMode="auto">
          <a:xfrm>
            <a:off x="6094416" y="2276479"/>
            <a:ext cx="26304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1449" r="5113" b="7175"/>
          <a:stretch>
            <a:fillRect/>
          </a:stretch>
        </p:blipFill>
        <p:spPr bwMode="auto">
          <a:xfrm>
            <a:off x="6118226" y="3698876"/>
            <a:ext cx="2592388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220663"/>
            <a:ext cx="7886700" cy="7874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tr-TR" altLang="tr-TR" sz="4000" b="1" dirty="0">
                <a:solidFill>
                  <a:srgbClr val="FF0000"/>
                </a:solidFill>
              </a:rPr>
              <a:t>Sağlıklı ‘ara öğün’ örnekleri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140201" y="1731966"/>
            <a:ext cx="4319588" cy="1336675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kibrit kutusu beyaz peynir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orta dilim ekmek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Söğüş (yağsız)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11189" y="3284539"/>
            <a:ext cx="3382963" cy="1008063"/>
          </a:xfrm>
          <a:prstGeom prst="rect">
            <a:avLst/>
          </a:prstGeom>
          <a:noFill/>
          <a:ln w="25400" cap="rnd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ayran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2-3 adet kepekli galeta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859342" y="4076700"/>
            <a:ext cx="3025775" cy="1081088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avuç fındık içi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kupa süt (şekersiz)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42975" y="5514975"/>
            <a:ext cx="4673600" cy="1081088"/>
          </a:xfrm>
          <a:prstGeom prst="rect">
            <a:avLst/>
          </a:prstGeom>
          <a:noFill/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4 adet kuru kayısı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su bardağı yoğurt (kaymaksız)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00053" y="1228728"/>
            <a:ext cx="2879725" cy="1008063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sade süt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küçük boy elma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 txBox="1">
            <a:spLocks/>
          </p:cNvSpPr>
          <p:nvPr/>
        </p:nvSpPr>
        <p:spPr bwMode="auto">
          <a:xfrm>
            <a:off x="57154" y="158751"/>
            <a:ext cx="90455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Öğünlerde besin çeşitliliği sağlanmalıdır</a:t>
            </a: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</a:t>
            </a:r>
          </a:p>
        </p:txBody>
      </p:sp>
      <p:grpSp>
        <p:nvGrpSpPr>
          <p:cNvPr id="34820" name="Grup 5"/>
          <p:cNvGrpSpPr>
            <a:grpSpLocks/>
          </p:cNvGrpSpPr>
          <p:nvPr/>
        </p:nvGrpSpPr>
        <p:grpSpPr bwMode="auto">
          <a:xfrm>
            <a:off x="1331917" y="1557342"/>
            <a:ext cx="6550025" cy="3959225"/>
            <a:chOff x="2267744" y="2060848"/>
            <a:chExt cx="6550819" cy="436694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744" y="2060848"/>
              <a:ext cx="6550819" cy="43669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 cap="rnd">
              <a:solidFill>
                <a:srgbClr val="FF0000">
                  <a:alpha val="29020"/>
                </a:srgbClr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besin grubunda yer alan besinlerin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 öğesi içerikleri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birbiriyle aynı değildir! </a:t>
              </a: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yalnızca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5 temel besin grubunun çeşitliliği değil,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grupta yer alan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besinlerin de çeşitliliği sağlanmalıdır!</a:t>
              </a:r>
            </a:p>
          </p:txBody>
        </p:sp>
        <p:sp>
          <p:nvSpPr>
            <p:cNvPr id="8" name="4 Aşağı Ok"/>
            <p:cNvSpPr>
              <a:spLocks noChangeArrowheads="1"/>
            </p:cNvSpPr>
            <p:nvPr/>
          </p:nvSpPr>
          <p:spPr bwMode="auto">
            <a:xfrm>
              <a:off x="5147818" y="3789063"/>
              <a:ext cx="790671" cy="57607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12700" algn="ctr">
              <a:solidFill>
                <a:srgbClr val="FF0000">
                  <a:alpha val="2902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tr-TR" sz="1600">
                <a:solidFill>
                  <a:schemeClr val="lt1"/>
                </a:solidFill>
              </a:endParaRPr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t="21782" r="167" b="13511"/>
          <a:stretch/>
        </p:blipFill>
        <p:spPr>
          <a:xfrm rot="21399645">
            <a:off x="1268868" y="3163579"/>
            <a:ext cx="6606264" cy="2982152"/>
          </a:xfrm>
          <a:prstGeom prst="ellipse">
            <a:avLst/>
          </a:prstGeom>
        </p:spPr>
      </p:pic>
      <p:sp>
        <p:nvSpPr>
          <p:cNvPr id="23554" name="2 İçerik Yer Tutucusu"/>
          <p:cNvSpPr>
            <a:spLocks/>
          </p:cNvSpPr>
          <p:nvPr/>
        </p:nvSpPr>
        <p:spPr bwMode="auto">
          <a:xfrm>
            <a:off x="323853" y="428628"/>
            <a:ext cx="820896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b="1" dirty="0">
                <a:latin typeface="+mn-lt"/>
              </a:rPr>
              <a:t>Örneğin; </a:t>
            </a:r>
          </a:p>
          <a:p>
            <a:pPr eaLnBrk="1" hangingPunct="1">
              <a:defRPr/>
            </a:pPr>
            <a:r>
              <a:rPr lang="tr-TR" altLang="tr-TR" sz="2400" dirty="0">
                <a:latin typeface="+mn-lt"/>
              </a:rPr>
              <a:t>Bir öğünde kırmızı et tükettiyseniz diğer öğünlerde tavuk, balık, yumurta veya kuru baklagillerden tercih yapabilirsiniz</a:t>
            </a:r>
          </a:p>
          <a:p>
            <a:pPr lvl="1" eaLnBrk="1" hangingPunct="1">
              <a:defRPr/>
            </a:pP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Kırmızı et, tavuk ve balık etine göre demirden daha zengindir. </a:t>
            </a:r>
            <a:r>
              <a:rPr lang="tr-TR" altLang="tr-TR" sz="2400" dirty="0">
                <a:solidFill>
                  <a:srgbClr val="FFC000"/>
                </a:solidFill>
                <a:latin typeface="+mn-lt"/>
              </a:rPr>
              <a:t>Tavuk ve balık etinin toplam yağ ve doymuş yağ içeriği daha azdır. </a:t>
            </a:r>
            <a:r>
              <a:rPr lang="tr-TR" altLang="tr-TR" sz="2400" dirty="0">
                <a:solidFill>
                  <a:srgbClr val="7030A0"/>
                </a:solidFill>
                <a:latin typeface="+mn-lt"/>
              </a:rPr>
              <a:t>Kurubaklagiller, kırmızı et kadar protein ve demir içerir…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up 96"/>
          <p:cNvGrpSpPr>
            <a:grpSpLocks/>
          </p:cNvGrpSpPr>
          <p:nvPr/>
        </p:nvGrpSpPr>
        <p:grpSpPr bwMode="auto">
          <a:xfrm>
            <a:off x="841377" y="917578"/>
            <a:ext cx="7959725" cy="5680075"/>
            <a:chOff x="-975910" y="545719"/>
            <a:chExt cx="10622098" cy="7576337"/>
          </a:xfrm>
        </p:grpSpPr>
        <p:grpSp>
          <p:nvGrpSpPr>
            <p:cNvPr id="36875" name="Grup 99"/>
            <p:cNvGrpSpPr>
              <a:grpSpLocks/>
            </p:cNvGrpSpPr>
            <p:nvPr/>
          </p:nvGrpSpPr>
          <p:grpSpPr bwMode="auto">
            <a:xfrm>
              <a:off x="5731255" y="545719"/>
              <a:ext cx="3059006" cy="1116279"/>
              <a:chOff x="1749805" y="545718"/>
              <a:chExt cx="3059006" cy="1116279"/>
            </a:xfrm>
          </p:grpSpPr>
          <p:cxnSp>
            <p:nvCxnSpPr>
              <p:cNvPr id="122" name="Eğri Bağlayıcı 121"/>
              <p:cNvCxnSpPr/>
              <p:nvPr/>
            </p:nvCxnSpPr>
            <p:spPr>
              <a:xfrm flipV="1">
                <a:off x="1749773" y="1439294"/>
                <a:ext cx="1896047" cy="222336"/>
              </a:xfrm>
              <a:prstGeom prst="curvedConnector2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4" name="Metin Kutusu 2"/>
              <p:cNvSpPr txBox="1">
                <a:spLocks noChangeArrowheads="1"/>
              </p:cNvSpPr>
              <p:nvPr/>
            </p:nvSpPr>
            <p:spPr bwMode="auto">
              <a:xfrm rot="492619">
                <a:off x="2666387" y="545718"/>
                <a:ext cx="2142424" cy="902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4F81B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Süt ve ürünleri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6" name="Grup 100"/>
            <p:cNvGrpSpPr>
              <a:grpSpLocks/>
            </p:cNvGrpSpPr>
            <p:nvPr/>
          </p:nvGrpSpPr>
          <p:grpSpPr bwMode="auto">
            <a:xfrm>
              <a:off x="-975910" y="723065"/>
              <a:ext cx="2288327" cy="1298583"/>
              <a:chOff x="-1947460" y="656389"/>
              <a:chExt cx="2288328" cy="1298584"/>
            </a:xfrm>
          </p:grpSpPr>
          <p:cxnSp>
            <p:nvCxnSpPr>
              <p:cNvPr id="120" name="Eğri Bağlayıcı 119"/>
              <p:cNvCxnSpPr>
                <a:endCxn id="121" idx="2"/>
              </p:cNvCxnSpPr>
              <p:nvPr/>
            </p:nvCxnSpPr>
            <p:spPr>
              <a:xfrm rot="10800000">
                <a:off x="-843727" y="1546252"/>
                <a:ext cx="1184234" cy="408674"/>
              </a:xfrm>
              <a:prstGeom prst="curvedConnector2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Metin Kutusu 2"/>
              <p:cNvSpPr txBox="1">
                <a:spLocks noChangeArrowheads="1"/>
              </p:cNvSpPr>
              <p:nvPr/>
            </p:nvSpPr>
            <p:spPr bwMode="auto">
              <a:xfrm rot="20837417">
                <a:off x="-1947460" y="656911"/>
                <a:ext cx="1980788" cy="938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1" rIns="68580" bIns="34291"/>
              <a:lstStyle/>
              <a:p>
                <a:pPr algn="ctr">
                  <a:lnSpc>
                    <a:spcPct val="115000"/>
                  </a:lnSpc>
                  <a:spcAft>
                    <a:spcPts val="751"/>
                  </a:spcAft>
                  <a:defRPr/>
                </a:pPr>
                <a:r>
                  <a:rPr lang="tr-TR" sz="16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Ekmek ve tahıllar grubu</a:t>
                </a:r>
                <a:endParaRPr lang="tr-TR" sz="11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77" name="Grup 101"/>
            <p:cNvGrpSpPr>
              <a:grpSpLocks/>
            </p:cNvGrpSpPr>
            <p:nvPr/>
          </p:nvGrpSpPr>
          <p:grpSpPr bwMode="auto">
            <a:xfrm>
              <a:off x="6697792" y="2049782"/>
              <a:ext cx="2878719" cy="2284176"/>
              <a:chOff x="1131600" y="1078064"/>
              <a:chExt cx="2878720" cy="2284515"/>
            </a:xfrm>
          </p:grpSpPr>
          <p:cxnSp>
            <p:nvCxnSpPr>
              <p:cNvPr id="118" name="Eğri Bağlayıcı 117"/>
              <p:cNvCxnSpPr>
                <a:endCxn id="36890" idx="1"/>
              </p:cNvCxnSpPr>
              <p:nvPr/>
            </p:nvCxnSpPr>
            <p:spPr>
              <a:xfrm flipV="1">
                <a:off x="1131061" y="2221019"/>
                <a:ext cx="548689" cy="10377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0" name="Metin Kutusu 2"/>
              <p:cNvSpPr txBox="1">
                <a:spLocks noChangeArrowheads="1"/>
              </p:cNvSpPr>
              <p:nvPr/>
            </p:nvSpPr>
            <p:spPr bwMode="auto">
              <a:xfrm>
                <a:off x="1680092" y="1078064"/>
                <a:ext cx="2330228" cy="228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Et ve ürünleri, tavuk, balık, yumurta ve kurubaklagiler ile yağlı tohumlar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8" name="Grup 102"/>
            <p:cNvGrpSpPr>
              <a:grpSpLocks/>
            </p:cNvGrpSpPr>
            <p:nvPr/>
          </p:nvGrpSpPr>
          <p:grpSpPr bwMode="auto">
            <a:xfrm>
              <a:off x="3661392" y="6382276"/>
              <a:ext cx="2072524" cy="1739780"/>
              <a:chOff x="-462933" y="1181625"/>
              <a:chExt cx="2072525" cy="1739780"/>
            </a:xfrm>
          </p:grpSpPr>
          <p:cxnSp>
            <p:nvCxnSpPr>
              <p:cNvPr id="116" name="Eğri Bağlayıcı 115"/>
              <p:cNvCxnSpPr/>
              <p:nvPr/>
            </p:nvCxnSpPr>
            <p:spPr>
              <a:xfrm rot="5400000">
                <a:off x="-13505" y="1547095"/>
                <a:ext cx="1014273" cy="28176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EC28C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8" name="Metin Kutusu 2"/>
              <p:cNvSpPr txBox="1">
                <a:spLocks noChangeArrowheads="1"/>
              </p:cNvSpPr>
              <p:nvPr/>
            </p:nvSpPr>
            <p:spPr bwMode="auto">
              <a:xfrm rot="150892">
                <a:off x="-462933" y="2165428"/>
                <a:ext cx="2072525" cy="755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tr-TR" altLang="tr-TR" sz="1600" b="1" dirty="0" smtClean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eyveler </a:t>
                </a:r>
                <a:r>
                  <a:rPr lang="tr-TR" alt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alt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9" name="Grup 103"/>
            <p:cNvGrpSpPr>
              <a:grpSpLocks/>
            </p:cNvGrpSpPr>
            <p:nvPr/>
          </p:nvGrpSpPr>
          <p:grpSpPr bwMode="auto">
            <a:xfrm>
              <a:off x="1587097" y="5806817"/>
              <a:ext cx="1958376" cy="1853222"/>
              <a:chOff x="-203604" y="1215766"/>
              <a:chExt cx="1958376" cy="1853222"/>
            </a:xfrm>
          </p:grpSpPr>
          <p:cxnSp>
            <p:nvCxnSpPr>
              <p:cNvPr id="114" name="Eğri Bağlayıcı 113"/>
              <p:cNvCxnSpPr/>
              <p:nvPr/>
            </p:nvCxnSpPr>
            <p:spPr>
              <a:xfrm rot="16200000" flipH="1">
                <a:off x="-379894" y="1446218"/>
                <a:ext cx="1007919" cy="54868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6" name="Metin Kutusu 2"/>
              <p:cNvSpPr txBox="1">
                <a:spLocks noChangeArrowheads="1"/>
              </p:cNvSpPr>
              <p:nvPr/>
            </p:nvSpPr>
            <p:spPr bwMode="auto">
              <a:xfrm rot="-615631">
                <a:off x="-203604" y="2191051"/>
                <a:ext cx="1958376" cy="877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tr-TR" altLang="tr-TR" sz="1600" b="1" dirty="0" smtClean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ebzeler </a:t>
                </a:r>
                <a:r>
                  <a:rPr lang="tr-TR" alt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alt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Metin Kutusu 2"/>
            <p:cNvSpPr txBox="1">
              <a:spLocks noChangeArrowheads="1"/>
            </p:cNvSpPr>
            <p:nvPr/>
          </p:nvSpPr>
          <p:spPr bwMode="auto">
            <a:xfrm>
              <a:off x="6777755" y="6478893"/>
              <a:ext cx="569874" cy="368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1" rIns="68580" bIns="34291"/>
            <a:lstStyle/>
            <a:p>
              <a:pPr algn="ctr">
                <a:lnSpc>
                  <a:spcPct val="115000"/>
                </a:lnSpc>
                <a:spcAft>
                  <a:spcPts val="751"/>
                </a:spcAft>
                <a:defRPr/>
              </a:pPr>
              <a:r>
                <a:rPr lang="tr-TR" sz="1600" b="1" dirty="0">
                  <a:solidFill>
                    <a:srgbClr val="00B0F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Su</a:t>
              </a:r>
              <a:endParaRPr lang="tr-TR" sz="105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881" name="Metin Kutusu 2"/>
            <p:cNvSpPr txBox="1">
              <a:spLocks noChangeArrowheads="1"/>
            </p:cNvSpPr>
            <p:nvPr/>
          </p:nvSpPr>
          <p:spPr bwMode="auto">
            <a:xfrm rot="-336527">
              <a:off x="8054385" y="5523250"/>
              <a:ext cx="1591803" cy="546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751"/>
                </a:spcAft>
              </a:pPr>
              <a:r>
                <a:rPr lang="tr-TR" altLang="tr-TR" sz="1600" b="1">
                  <a:solidFill>
                    <a:srgbClr val="4F622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Zeytinyağı</a:t>
              </a:r>
              <a:endParaRPr lang="tr-TR" altLang="tr-TR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882" name="Grup 106"/>
            <p:cNvGrpSpPr>
              <a:grpSpLocks/>
            </p:cNvGrpSpPr>
            <p:nvPr/>
          </p:nvGrpSpPr>
          <p:grpSpPr bwMode="auto">
            <a:xfrm>
              <a:off x="-941743" y="3032595"/>
              <a:ext cx="1310797" cy="2141731"/>
              <a:chOff x="-941744" y="89371"/>
              <a:chExt cx="1310797" cy="2141731"/>
            </a:xfrm>
          </p:grpSpPr>
          <p:cxnSp>
            <p:nvCxnSpPr>
              <p:cNvPr id="108" name="Eğri Bağlayıcı 107"/>
              <p:cNvCxnSpPr/>
              <p:nvPr/>
            </p:nvCxnSpPr>
            <p:spPr>
              <a:xfrm rot="16200000" flipV="1">
                <a:off x="-1272178" y="1214749"/>
                <a:ext cx="1346716" cy="686390"/>
              </a:xfrm>
              <a:prstGeom prst="curvedConnector4">
                <a:avLst>
                  <a:gd name="adj1" fmla="val 32299"/>
                  <a:gd name="adj2" fmla="val 144455"/>
                </a:avLst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4" name="Metin Kutusu 2"/>
              <p:cNvSpPr txBox="1">
                <a:spLocks noChangeArrowheads="1"/>
              </p:cNvSpPr>
              <p:nvPr/>
            </p:nvSpPr>
            <p:spPr bwMode="auto">
              <a:xfrm rot="-78745">
                <a:off x="-932662" y="89371"/>
                <a:ext cx="1301715" cy="1286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Fiziksel aktivite figürü</a:t>
                </a:r>
                <a:endParaRPr lang="tr-TR" altLang="tr-TR" sz="110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Yuvarlatılmış Dikdörtgen 1"/>
          <p:cNvSpPr/>
          <p:nvPr/>
        </p:nvSpPr>
        <p:spPr>
          <a:xfrm>
            <a:off x="179388" y="5805489"/>
            <a:ext cx="2500312" cy="963612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öğünde </a:t>
            </a:r>
          </a:p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besin grubundan tüketmeliyiz</a:t>
            </a:r>
          </a:p>
        </p:txBody>
      </p:sp>
      <p:sp>
        <p:nvSpPr>
          <p:cNvPr id="32" name="Yuvarlatılmış Dikdörtgen 31"/>
          <p:cNvSpPr/>
          <p:nvPr/>
        </p:nvSpPr>
        <p:spPr>
          <a:xfrm>
            <a:off x="6746876" y="5930903"/>
            <a:ext cx="2103439" cy="84931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Günde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8-10 bardak </a:t>
            </a:r>
            <a:r>
              <a:rPr lang="tr-TR" altLang="tr-TR" sz="2000" b="1" i="1" dirty="0">
                <a:solidFill>
                  <a:srgbClr val="00B0F0"/>
                </a:solidFill>
              </a:rPr>
              <a:t>“SU” </a:t>
            </a:r>
            <a:r>
              <a:rPr lang="tr-TR" altLang="tr-TR" sz="2000" i="1" dirty="0">
                <a:solidFill>
                  <a:srgbClr val="00B0F0"/>
                </a:solidFill>
              </a:rPr>
              <a:t>içmeliyiz</a:t>
            </a:r>
          </a:p>
        </p:txBody>
      </p:sp>
      <p:grpSp>
        <p:nvGrpSpPr>
          <p:cNvPr id="36870" name="Grup 33"/>
          <p:cNvGrpSpPr>
            <a:grpSpLocks/>
          </p:cNvGrpSpPr>
          <p:nvPr/>
        </p:nvGrpSpPr>
        <p:grpSpPr bwMode="auto">
          <a:xfrm>
            <a:off x="1049339" y="1077916"/>
            <a:ext cx="6475412" cy="4486275"/>
            <a:chOff x="759748" y="-389224"/>
            <a:chExt cx="6475296" cy="4486070"/>
          </a:xfrm>
        </p:grpSpPr>
        <p:pic>
          <p:nvPicPr>
            <p:cNvPr id="36872" name="Resim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545" y="2537576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Resim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48" y="2836846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7300" y="-389224"/>
              <a:ext cx="4483778" cy="4464000"/>
            </a:xfrm>
            <a:prstGeom prst="ellipse">
              <a:avLst/>
            </a:prstGeom>
          </p:spPr>
        </p:pic>
      </p:grpSp>
      <p:cxnSp>
        <p:nvCxnSpPr>
          <p:cNvPr id="57" name="Eğri Bağlayıcı 56"/>
          <p:cNvCxnSpPr/>
          <p:nvPr/>
        </p:nvCxnSpPr>
        <p:spPr bwMode="auto">
          <a:xfrm>
            <a:off x="7493003" y="4440239"/>
            <a:ext cx="517525" cy="266700"/>
          </a:xfrm>
          <a:prstGeom prst="curvedConnector3">
            <a:avLst>
              <a:gd name="adj1" fmla="val 99284"/>
            </a:avLst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 30"/>
          <p:cNvGrpSpPr/>
          <p:nvPr/>
        </p:nvGrpSpPr>
        <p:grpSpPr>
          <a:xfrm>
            <a:off x="104775" y="82789"/>
            <a:ext cx="8858250" cy="809625"/>
            <a:chOff x="104775" y="92314"/>
            <a:chExt cx="8858250" cy="809625"/>
          </a:xfrm>
        </p:grpSpPr>
        <p:sp>
          <p:nvSpPr>
            <p:cNvPr id="33" name="Metin kutusu 32"/>
            <p:cNvSpPr txBox="1"/>
            <p:nvPr/>
          </p:nvSpPr>
          <p:spPr>
            <a:xfrm>
              <a:off x="104775" y="110330"/>
              <a:ext cx="8858250" cy="769441"/>
            </a:xfrm>
            <a:prstGeom prst="rect">
              <a:avLst/>
            </a:prstGeom>
            <a:solidFill>
              <a:srgbClr val="FFFF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Sağlıklı  Yemek Tabağı</a:t>
              </a:r>
            </a:p>
          </p:txBody>
        </p:sp>
        <p:pic>
          <p:nvPicPr>
            <p:cNvPr id="34" name="Resim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6" t="9231" r="9145" b="9231"/>
            <a:stretch/>
          </p:blipFill>
          <p:spPr>
            <a:xfrm>
              <a:off x="104775" y="92314"/>
              <a:ext cx="809625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84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 txBox="1">
            <a:spLocks/>
          </p:cNvSpPr>
          <p:nvPr/>
        </p:nvSpPr>
        <p:spPr bwMode="auto">
          <a:xfrm>
            <a:off x="373063" y="134942"/>
            <a:ext cx="8634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Yağ tüketimine dikkat edilmelidir</a:t>
            </a:r>
          </a:p>
        </p:txBody>
      </p:sp>
      <p:sp>
        <p:nvSpPr>
          <p:cNvPr id="37891" name="2 İçerik Yer Tutucusu"/>
          <p:cNvSpPr txBox="1">
            <a:spLocks/>
          </p:cNvSpPr>
          <p:nvPr/>
        </p:nvSpPr>
        <p:spPr bwMode="auto">
          <a:xfrm>
            <a:off x="250825" y="1079503"/>
            <a:ext cx="849788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 sz="2400"/>
              <a:t>Günlük beslenmede katı yağlar yerine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tr-TR" altLang="tr-TR" sz="2400"/>
              <a:t> </a:t>
            </a:r>
            <a:r>
              <a:rPr lang="tr-TR" altLang="tr-TR" sz="2400">
                <a:solidFill>
                  <a:srgbClr val="0070C0"/>
                </a:solidFill>
              </a:rPr>
              <a:t>bitkisel sıvı yağlara yer verilmelidir</a:t>
            </a:r>
          </a:p>
          <a:p>
            <a:pPr eaLnBrk="1" hangingPunct="1">
              <a:spcBef>
                <a:spcPct val="0"/>
              </a:spcBef>
            </a:pPr>
            <a:endParaRPr lang="tr-TR" altLang="tr-TR" sz="240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400">
                <a:sym typeface="Wingdings" panose="05000000000000000000" pitchFamily="2" charset="2"/>
              </a:rPr>
              <a:t>Yemekler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fazla yağ kullanmadan hazırlanmalıdır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Et eklenen yemeklere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ayrıca yağ eklenmemesi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Yemeklerde kullanılacak etler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görünür yağlarından iyice temizlenmeli, yağsız et tüketmeye özen gösterilmelidir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/>
              <a:t>Söğüş, yeşillik ve salatalar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yağsız / az yağlı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Süt ve yoğurtlar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kaymaksız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Haftada en az 2-3 porsiyon (300-500 g)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balık tüketilmelidir</a:t>
            </a: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/>
          </a:p>
        </p:txBody>
      </p:sp>
      <p:sp>
        <p:nvSpPr>
          <p:cNvPr id="7" name="Oval 6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8316" y="842965"/>
            <a:ext cx="8351837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indent="-457189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Kronik hastalıklar, bulaşıcı olmayan hastalıklar </a:t>
            </a:r>
            <a:r>
              <a:rPr lang="tr-TR" sz="2400" dirty="0" smtClean="0">
                <a:cs typeface="Times New Roman" panose="02020603050405020304" pitchFamily="18" charset="0"/>
              </a:rPr>
              <a:t>içerisindedir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377" lvl="1" indent="-457189">
              <a:buFont typeface="Courier New" panose="02070309020205020404" pitchFamily="49" charset="0"/>
              <a:buChar char="o"/>
              <a:defRPr/>
            </a:pPr>
            <a:r>
              <a:rPr lang="tr-TR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Kardiyovasküler </a:t>
            </a:r>
            <a:r>
              <a:rPr lang="tr-TR" sz="2000" dirty="0">
                <a:cs typeface="Times New Roman" panose="02020603050405020304" pitchFamily="18" charset="0"/>
                <a:sym typeface="Wingdings" panose="05000000000000000000" pitchFamily="2" charset="2"/>
              </a:rPr>
              <a:t>hastalıklar (kalp krizi ve inme), kanserler, kronik solunum yolu hastalıkları (astım gibi) ve diyabet (şeker hastalığı)</a:t>
            </a:r>
            <a:endParaRPr lang="tr-TR" sz="2000" dirty="0">
              <a:cs typeface="Times New Roman" panose="02020603050405020304" pitchFamily="18" charset="0"/>
            </a:endParaRP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BOH’lar yüzünden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her yıl </a:t>
            </a:r>
            <a:r>
              <a:rPr lang="tr-TR" sz="24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40 milyon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insan hayatını kaybetmektedir </a:t>
            </a: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Risk faktörleri</a:t>
            </a:r>
            <a:r>
              <a:rPr lang="tr-TR" sz="24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989017" y="3502455"/>
            <a:ext cx="3494087" cy="2579687"/>
          </a:xfrm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tr-TR" sz="2000" b="1" dirty="0" smtClean="0">
                <a:solidFill>
                  <a:srgbClr val="3366FF"/>
                </a:solidFill>
              </a:rPr>
              <a:t>DÜZELTİLEBİLİR DAVRANIŞSAL RİSK FAKTÖRLERİ</a:t>
            </a:r>
          </a:p>
          <a:p>
            <a:pPr>
              <a:defRPr/>
            </a:pPr>
            <a:r>
              <a:rPr lang="tr-TR" sz="2000" dirty="0" smtClean="0"/>
              <a:t>Tütün kullanımı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Fiziksel hareketsizlik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Sağlıksız beslenme</a:t>
            </a:r>
          </a:p>
          <a:p>
            <a:pPr>
              <a:defRPr/>
            </a:pPr>
            <a:r>
              <a:rPr lang="tr-TR" sz="2000" dirty="0" smtClean="0"/>
              <a:t>Alkol kullanımı</a:t>
            </a:r>
            <a:endParaRPr lang="tr-TR" sz="2000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4"/>
          </p:nvPr>
        </p:nvSpPr>
        <p:spPr>
          <a:xfrm>
            <a:off x="4795841" y="3502454"/>
            <a:ext cx="3513137" cy="2579687"/>
          </a:xfrm>
          <a:ln w="1905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tr-TR" b="1" dirty="0" smtClean="0">
                <a:solidFill>
                  <a:srgbClr val="3366FF"/>
                </a:solidFill>
              </a:rPr>
              <a:t>METABOLİK RİSK FAKTÖRLERİ</a:t>
            </a:r>
          </a:p>
          <a:p>
            <a:pPr marL="0" indent="0" algn="ctr">
              <a:buNone/>
              <a:defRPr/>
            </a:pPr>
            <a:endParaRPr lang="tr-TR" b="1" dirty="0" smtClean="0">
              <a:solidFill>
                <a:srgbClr val="3366FF"/>
              </a:solidFill>
            </a:endParaRPr>
          </a:p>
          <a:p>
            <a:pPr>
              <a:defRPr/>
            </a:pPr>
            <a:r>
              <a:rPr lang="tr-TR" dirty="0" smtClean="0"/>
              <a:t>Yüksek kan basıncı</a:t>
            </a:r>
          </a:p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>Fazla kiloluluk / obezite</a:t>
            </a:r>
          </a:p>
          <a:p>
            <a:pPr>
              <a:defRPr/>
            </a:pPr>
            <a:r>
              <a:rPr lang="tr-TR" dirty="0" smtClean="0"/>
              <a:t>Hiperglisemi (kan şekerinin yüksek olması)</a:t>
            </a:r>
          </a:p>
          <a:p>
            <a:pPr>
              <a:defRPr/>
            </a:pPr>
            <a:r>
              <a:rPr lang="tr-TR" dirty="0" smtClean="0"/>
              <a:t>Hiperlipidemi (kan yağ seviyelerinin yüksek olması)</a:t>
            </a:r>
            <a:endParaRPr lang="tr-TR" dirty="0"/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1403353" y="192089"/>
            <a:ext cx="6481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28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KRONİK HASTALIKLAR!!!!!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7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 txBox="1">
            <a:spLocks/>
          </p:cNvSpPr>
          <p:nvPr/>
        </p:nvSpPr>
        <p:spPr bwMode="auto">
          <a:xfrm>
            <a:off x="57154" y="125414"/>
            <a:ext cx="90455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Şeker tüketimi azaltılmalıdır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555626" y="1003302"/>
            <a:ext cx="5600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Şekersiz ya da az şekerli gıdalar tercih edebilir  </a:t>
            </a:r>
          </a:p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Toz şeker gibi rafine şekerleri, tatlılar ve şekerli içecekleri tüketilmeyebilir/tüketim azaltılabilir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</a:t>
            </a:r>
          </a:p>
        </p:txBody>
      </p:sp>
      <p:pic>
        <p:nvPicPr>
          <p:cNvPr id="39941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6097590" y="1090617"/>
            <a:ext cx="290195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20715" y="2449515"/>
            <a:ext cx="7916863" cy="381635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SzPct val="50000"/>
              <a:buNone/>
              <a:defRPr/>
            </a:pP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Tatlı bir gıda istendiğinde;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Taze meyve veya küçük bir bardak taze sıkılmış meyve suyu tüketilebilir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Kuru meyve tercih edilebilir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veya az miktar pekmez/reçelle yapılmış hoşaf/komposto tüketilebilir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hazırlanan sütlü ve meyveli tatlılar tercih edilebilir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Ev yapımı küçük bir parça tam tahıl unu ile yapılmış meyveli, pekmezli ince bir dilim kek tercih edilebilir </a:t>
            </a: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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meyve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6" b="17294"/>
          <a:stretch>
            <a:fillRect/>
          </a:stretch>
        </p:blipFill>
        <p:spPr bwMode="auto">
          <a:xfrm>
            <a:off x="3743328" y="5176839"/>
            <a:ext cx="1147763" cy="112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1 Başlık"/>
          <p:cNvSpPr txBox="1">
            <a:spLocks/>
          </p:cNvSpPr>
          <p:nvPr/>
        </p:nvSpPr>
        <p:spPr bwMode="auto">
          <a:xfrm>
            <a:off x="57154" y="125416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Diyet posası (lif) alımı arttırılmalıdır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8314" y="2133602"/>
            <a:ext cx="8208963" cy="33845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Posa alımını arttırmak için;</a:t>
            </a:r>
          </a:p>
          <a:p>
            <a:pPr>
              <a:defRPr/>
            </a:pPr>
            <a:r>
              <a:rPr lang="tr-TR" altLang="tr-TR" sz="2400" dirty="0"/>
              <a:t>Beyaz ekmek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kepekli, çavdarlı, tam tahıl unlu, çok tahıllı gibi ekmekler tercih edilebilir</a:t>
            </a:r>
            <a:endParaRPr lang="tr-TR" altLang="tr-TR" sz="2400" i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Sebze ve meyvelerin 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kabuklu yenilebilenleri kabuğuyla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Haftada 2-3 defa kurubaklagil tüketilebilir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yemek olarak, salatalara ekleyerek, yoğurda ekleyerek vb.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Her ana öğünde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salata-söğüş-yeşillik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Pirinç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bulgur, yarma gibi posalı gıdalar tercih edilebilir</a:t>
            </a:r>
            <a:endParaRPr lang="tr-TR" altLang="tr-TR" sz="24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112839" y="809626"/>
            <a:ext cx="69342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2400" i="1" dirty="0">
                <a:latin typeface="+mj-lt"/>
              </a:rPr>
              <a:t>Bu sayede;</a:t>
            </a:r>
          </a:p>
          <a:p>
            <a:pPr algn="ctr">
              <a:defRPr/>
            </a:pPr>
            <a:r>
              <a:rPr lang="tr-TR" altLang="tr-TR" sz="2400" i="1" dirty="0">
                <a:latin typeface="+mj-lt"/>
              </a:rPr>
              <a:t>diyabet, kalp-damar hastalıkları, obezite ve kanser riski azaltılabilir, kabızlık önlenebilir</a:t>
            </a:r>
          </a:p>
        </p:txBody>
      </p:sp>
      <p:pic>
        <p:nvPicPr>
          <p:cNvPr id="40967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5500691"/>
            <a:ext cx="1938339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" descr="meyvel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6145" r="14047" b="8633"/>
          <a:stretch>
            <a:fillRect/>
          </a:stretch>
        </p:blipFill>
        <p:spPr bwMode="auto">
          <a:xfrm>
            <a:off x="5008566" y="5316542"/>
            <a:ext cx="1063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7396165" y="5370516"/>
            <a:ext cx="960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342066" y="5273678"/>
            <a:ext cx="8540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etin kutusu 1"/>
          <p:cNvSpPr txBox="1">
            <a:spLocks noChangeArrowheads="1"/>
          </p:cNvSpPr>
          <p:nvPr/>
        </p:nvSpPr>
        <p:spPr bwMode="auto">
          <a:xfrm>
            <a:off x="86984" y="63502"/>
            <a:ext cx="8827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>
                <a:solidFill>
                  <a:srgbClr val="FF0000"/>
                </a:solidFill>
              </a:rPr>
              <a:t>Yetişkin bir bireyin alması gereken diyet posası miktarı</a:t>
            </a:r>
          </a:p>
          <a:p>
            <a:pPr algn="ctr"/>
            <a:r>
              <a:rPr lang="tr-TR" altLang="tr-TR" sz="2800">
                <a:solidFill>
                  <a:srgbClr val="FF0000"/>
                </a:solidFill>
              </a:rPr>
              <a:t>günlük 25 gramdır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72669"/>
              </p:ext>
            </p:extLst>
          </p:nvPr>
        </p:nvGraphicFramePr>
        <p:xfrm>
          <a:off x="936628" y="1000128"/>
          <a:ext cx="7127877" cy="5276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415">
                  <a:extLst>
                    <a:ext uri="{9D8B030D-6E8A-4147-A177-3AD203B41FA5}">
                      <a16:colId xmlns:a16="http://schemas.microsoft.com/office/drawing/2014/main" val="2184496885"/>
                    </a:ext>
                  </a:extLst>
                </a:gridCol>
                <a:gridCol w="1473239">
                  <a:extLst>
                    <a:ext uri="{9D8B030D-6E8A-4147-A177-3AD203B41FA5}">
                      <a16:colId xmlns:a16="http://schemas.microsoft.com/office/drawing/2014/main" val="260872959"/>
                    </a:ext>
                  </a:extLst>
                </a:gridCol>
                <a:gridCol w="1398223">
                  <a:extLst>
                    <a:ext uri="{9D8B030D-6E8A-4147-A177-3AD203B41FA5}">
                      <a16:colId xmlns:a16="http://schemas.microsoft.com/office/drawing/2014/main" val="1995433393"/>
                    </a:ext>
                  </a:extLst>
                </a:gridCol>
              </a:tblGrid>
              <a:tr h="482455"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BAZI</a:t>
                      </a:r>
                      <a:r>
                        <a:rPr lang="tr-TR" sz="1600" b="1" i="1" baseline="0" dirty="0" smtClean="0"/>
                        <a:t> SEBZE VE MEYVELERİN </a:t>
                      </a:r>
                      <a:r>
                        <a:rPr lang="tr-TR" sz="1600" b="1" i="1" baseline="0" dirty="0" smtClean="0">
                          <a:solidFill>
                            <a:srgbClr val="FF0000"/>
                          </a:solidFill>
                        </a:rPr>
                        <a:t>1 STANDART PORSİYONUNUN </a:t>
                      </a:r>
                      <a:r>
                        <a:rPr lang="tr-TR" sz="1600" b="1" i="1" baseline="0" dirty="0" smtClean="0"/>
                        <a:t>POSA (LİF) MİKTARLARI</a:t>
                      </a:r>
                      <a:endParaRPr lang="tr-TR" sz="1600" b="1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41055"/>
                  </a:ext>
                </a:extLst>
              </a:tr>
              <a:tr h="883811">
                <a:tc>
                  <a:txBody>
                    <a:bodyPr/>
                    <a:lstStyle/>
                    <a:p>
                      <a:pPr algn="l"/>
                      <a:r>
                        <a:rPr lang="tr-TR" sz="1700" i="1" dirty="0" smtClean="0"/>
                        <a:t>Meyve / Sebze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1</a:t>
                      </a:r>
                      <a:r>
                        <a:rPr lang="tr-TR" sz="1700" i="1" baseline="0" dirty="0" smtClean="0"/>
                        <a:t> Standart Porsiyon </a:t>
                      </a:r>
                    </a:p>
                    <a:p>
                      <a:pPr algn="ctr"/>
                      <a:r>
                        <a:rPr lang="tr-TR" sz="1700" i="1" baseline="0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İçerdiği </a:t>
                      </a:r>
                    </a:p>
                    <a:p>
                      <a:pPr algn="ctr"/>
                      <a:r>
                        <a:rPr lang="tr-TR" sz="1700" i="1" dirty="0" smtClean="0"/>
                        <a:t>Posa </a:t>
                      </a:r>
                    </a:p>
                    <a:p>
                      <a:pPr algn="ctr"/>
                      <a:r>
                        <a:rPr lang="tr-TR" sz="1700" i="1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3682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Elma, Portakal, Çilek, İncir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3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62643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Armut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49527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Kavun, Kiraz, 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3901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Taze Sıkılmış Portakal Suyu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125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56615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Kivi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442502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Çarliston Biber, Kırmızı Biber, Havuç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43952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Domates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25087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/>
                        <a:t>Roka, Marul, Kıvırcık, Ispanak, Tere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75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1-2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55296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Turp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26671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Kereviz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296406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(Pişmiş) Yeşil Fasulye,</a:t>
                      </a:r>
                      <a:r>
                        <a:rPr lang="tr-TR" sz="1700" baseline="0" dirty="0" smtClean="0"/>
                        <a:t> Ispanak, Pazı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880992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 txBox="1">
            <a:spLocks/>
          </p:cNvSpPr>
          <p:nvPr/>
        </p:nvSpPr>
        <p:spPr bwMode="auto">
          <a:xfrm>
            <a:off x="57154" y="100016"/>
            <a:ext cx="90455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 içinde çeşitli taze sebze ve meyveler tüketilmelidir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93739" y="2262189"/>
            <a:ext cx="7772400" cy="36004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altLang="tr-TR" sz="2400" dirty="0"/>
              <a:t>Günde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/>
              <a:t>taze sebze ve meyve tüketilmelidir</a:t>
            </a: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36514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</a:p>
        </p:txBody>
      </p:sp>
      <p:sp>
        <p:nvSpPr>
          <p:cNvPr id="43013" name="Metin kutusu 5"/>
          <p:cNvSpPr txBox="1">
            <a:spLocks noChangeArrowheads="1"/>
          </p:cNvSpPr>
          <p:nvPr/>
        </p:nvSpPr>
        <p:spPr bwMode="auto">
          <a:xfrm>
            <a:off x="1335089" y="1044578"/>
            <a:ext cx="6489700" cy="10895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Antioksidanlar sayesinde;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hastalıkların gelişim riski azaltılabilir,  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vücut direnci arttırılabilir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97503"/>
              </p:ext>
            </p:extLst>
          </p:nvPr>
        </p:nvGraphicFramePr>
        <p:xfrm>
          <a:off x="755651" y="2684464"/>
          <a:ext cx="7710488" cy="3587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6607">
                  <a:extLst>
                    <a:ext uri="{9D8B030D-6E8A-4147-A177-3AD203B41FA5}">
                      <a16:colId xmlns:a16="http://schemas.microsoft.com/office/drawing/2014/main" val="2184496885"/>
                    </a:ext>
                  </a:extLst>
                </a:gridCol>
                <a:gridCol w="1733881">
                  <a:extLst>
                    <a:ext uri="{9D8B030D-6E8A-4147-A177-3AD203B41FA5}">
                      <a16:colId xmlns:a16="http://schemas.microsoft.com/office/drawing/2014/main" val="1995433393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Sebze</a:t>
                      </a:r>
                      <a:r>
                        <a:rPr lang="tr-TR" sz="1600" b="1" i="1" baseline="0" dirty="0" smtClean="0"/>
                        <a:t> ve Meyveler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i="1" dirty="0" smtClean="0"/>
                        <a:t>1</a:t>
                      </a:r>
                      <a:r>
                        <a:rPr lang="tr-TR" sz="1600" b="1" i="1" baseline="0" dirty="0" smtClean="0"/>
                        <a:t> Porsiyon Ölçüsü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4105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Elma, portakal, şeftali,</a:t>
                      </a:r>
                      <a:r>
                        <a:rPr lang="tr-TR" sz="1600" baseline="0" dirty="0" smtClean="0">
                          <a:latin typeface="+mn-lt"/>
                        </a:rPr>
                        <a:t> muz vb.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682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Kiraz, vişne, üzüm, böğürtlen,</a:t>
                      </a:r>
                      <a:r>
                        <a:rPr lang="tr-TR" sz="1600" baseline="0" dirty="0" smtClean="0">
                          <a:latin typeface="+mn-lt"/>
                        </a:rPr>
                        <a:t> dut</a:t>
                      </a:r>
                      <a:r>
                        <a:rPr lang="tr-TR" sz="1600" dirty="0" smtClean="0">
                          <a:latin typeface="+mn-lt"/>
                        </a:rPr>
                        <a:t> vb.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</a:t>
                      </a:r>
                      <a:r>
                        <a:rPr lang="tr-TR" sz="1600" baseline="0" dirty="0" smtClean="0">
                          <a:latin typeface="+mn-lt"/>
                        </a:rPr>
                        <a:t> kase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78129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Armut, ayva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2643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Çilek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15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9527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Kavun,</a:t>
                      </a:r>
                      <a:r>
                        <a:rPr lang="tr-TR" sz="1600" baseline="0" dirty="0" smtClean="0">
                          <a:latin typeface="+mn-lt"/>
                        </a:rPr>
                        <a:t> karpuz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ince dilim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9010"/>
                  </a:ext>
                </a:extLst>
              </a:tr>
              <a:tr h="99670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Domates, salatalık, ı</a:t>
                      </a:r>
                      <a:r>
                        <a:rPr lang="tr-TR" sz="1600" baseline="0" dirty="0" smtClean="0">
                          <a:latin typeface="+mn-lt"/>
                        </a:rPr>
                        <a:t>spanak, pazı, semizotu, b</a:t>
                      </a:r>
                      <a:r>
                        <a:rPr lang="tr-TR" sz="1600" dirty="0" smtClean="0">
                          <a:latin typeface="+mn-lt"/>
                        </a:rPr>
                        <a:t>rokoli, bamya, taze fasulye, kabak, enginar, Brüksel lahanası, soğan, kereviz, lahana, karnabahar, pancar, kırmızı biber, patlıcan, pırasa, mantar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66150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</a:rPr>
                        <a:t>Kıvırcık,</a:t>
                      </a:r>
                      <a:r>
                        <a:rPr lang="tr-TR" sz="1600" baseline="0" dirty="0" smtClean="0">
                          <a:latin typeface="+mn-lt"/>
                        </a:rPr>
                        <a:t> marul, ıceberg, tere, roka, nane, maydanoz vb. salata yeşillikleri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2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614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İçerik Yer Tutucusu"/>
          <p:cNvSpPr txBox="1">
            <a:spLocks/>
          </p:cNvSpPr>
          <p:nvPr/>
        </p:nvSpPr>
        <p:spPr>
          <a:xfrm>
            <a:off x="684213" y="549276"/>
            <a:ext cx="7772400" cy="38163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800" dirty="0"/>
              <a:t>Çeşitliliğin sağlanabilmesi için;</a:t>
            </a:r>
            <a:endParaRPr lang="tr-TR" altLang="tr-TR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altLang="tr-TR" sz="2800" dirty="0"/>
              <a:t>Örneğin; bir öğünde sebze grubundan </a:t>
            </a:r>
            <a:r>
              <a:rPr lang="tr-TR" altLang="tr-TR" sz="2800" dirty="0">
                <a:solidFill>
                  <a:srgbClr val="00CC00"/>
                </a:solidFill>
              </a:rPr>
              <a:t>yeşil yapraklılar </a:t>
            </a:r>
            <a:r>
              <a:rPr lang="tr-TR" altLang="tr-TR" sz="2800" dirty="0"/>
              <a:t>seçildiyse, diğer öğünde </a:t>
            </a:r>
            <a:r>
              <a:rPr lang="tr-TR" altLang="tr-TR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sarı</a:t>
            </a:r>
            <a:r>
              <a:rPr lang="tr-TR" altLang="tr-TR" sz="2800" dirty="0"/>
              <a:t>-</a:t>
            </a:r>
            <a:r>
              <a:rPr lang="tr-TR" altLang="tr-TR" sz="2800" dirty="0">
                <a:solidFill>
                  <a:srgbClr val="FF0000"/>
                </a:solidFill>
              </a:rPr>
              <a:t>kırmızı</a:t>
            </a:r>
            <a:r>
              <a:rPr lang="tr-TR" altLang="tr-TR" sz="2800" dirty="0"/>
              <a:t> sebzelerden seçim yapılmalıdır</a:t>
            </a:r>
          </a:p>
          <a:p>
            <a:pPr lvl="1">
              <a:defRPr/>
            </a:pPr>
            <a:r>
              <a:rPr lang="tr-TR" altLang="tr-TR" sz="2800" dirty="0">
                <a:solidFill>
                  <a:srgbClr val="00CC00"/>
                </a:solidFill>
              </a:rPr>
              <a:t>Ispanak, marul, brokoli gibi yeşil yapraklı sebzeler folik asitten,</a:t>
            </a:r>
            <a:r>
              <a:rPr lang="tr-TR" altLang="tr-TR" sz="2800" dirty="0">
                <a:solidFill>
                  <a:srgbClr val="C00000"/>
                </a:solidFill>
              </a:rPr>
              <a:t> </a:t>
            </a:r>
            <a:r>
              <a:rPr lang="tr-TR" altLang="tr-TR" sz="2800" dirty="0">
                <a:solidFill>
                  <a:schemeClr val="accent4"/>
                </a:solidFill>
              </a:rPr>
              <a:t>havuç A vitamininden zengin iken </a:t>
            </a:r>
            <a:r>
              <a:rPr lang="tr-TR" altLang="tr-TR" sz="2800" dirty="0">
                <a:solidFill>
                  <a:srgbClr val="A50021"/>
                </a:solidFill>
              </a:rPr>
              <a:t>karnabahar, yeşil biber, lahana, domates, C vitamininden zengindir…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4824675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2 İçerik Yer Tutucusu"/>
          <p:cNvSpPr txBox="1">
            <a:spLocks/>
          </p:cNvSpPr>
          <p:nvPr/>
        </p:nvSpPr>
        <p:spPr bwMode="auto">
          <a:xfrm>
            <a:off x="285753" y="220664"/>
            <a:ext cx="8640763" cy="29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tr-TR" altLang="tr-TR" sz="2400" dirty="0"/>
              <a:t>Günlük tüketilecek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>
                <a:solidFill>
                  <a:srgbClr val="00B050"/>
                </a:solidFill>
              </a:rPr>
              <a:t>sebze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/>
              <a:t>-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>
                <a:solidFill>
                  <a:srgbClr val="FF00FF"/>
                </a:solidFill>
              </a:rPr>
              <a:t>meyvenin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En az 2.5-3 porsiyonu sebze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FF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2-3 porsiyonu meyve </a:t>
            </a:r>
          </a:p>
          <a:p>
            <a:pPr marL="0" indent="0" algn="ctr">
              <a:buNone/>
              <a:defRPr/>
            </a:pPr>
            <a:r>
              <a:rPr lang="tr-TR" altLang="tr-TR" sz="2400" dirty="0"/>
              <a:t>olmalıdır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501653" y="2867026"/>
            <a:ext cx="8208963" cy="1881188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meyvelerin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kendi içlerinde de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az 2 porsiyonu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nun; </a:t>
            </a:r>
            <a:endParaRPr lang="tr-TR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Sebzelerde    </a:t>
            </a: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Yeşil yapraklı sebze (ıspanak, brokoli gibi) veya domates    	                    gibi diğer sebzeler olarak</a:t>
            </a: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Meyvelerde  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Portakal, limon gibi turunçgiller veya antioksidanlardan  </a:t>
            </a:r>
          </a:p>
          <a:p>
            <a:pPr algn="just">
              <a:lnSpc>
                <a:spcPct val="115000"/>
              </a:lnSpc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zengin diğer meyveler olarak tüketilmesi önerilir.</a:t>
            </a:r>
          </a:p>
        </p:txBody>
      </p:sp>
      <p:sp>
        <p:nvSpPr>
          <p:cNvPr id="2" name="Aşağı Ok 1"/>
          <p:cNvSpPr/>
          <p:nvPr/>
        </p:nvSpPr>
        <p:spPr>
          <a:xfrm>
            <a:off x="4411664" y="703264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11664" y="1558928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4824675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 txBox="1">
            <a:spLocks/>
          </p:cNvSpPr>
          <p:nvPr/>
        </p:nvSpPr>
        <p:spPr bwMode="auto">
          <a:xfrm>
            <a:off x="57154" y="185742"/>
            <a:ext cx="90455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tuz alımı azaltılmalıdır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tr-TR" sz="2000" i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2000" i="1" dirty="0">
                <a:latin typeface="+mj-lt"/>
              </a:rPr>
              <a:t>Besinlerimizin doğal olarak  içerdiği tuz dahil 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1 tepeleme çay kaşığını (5 gram) geçmemelidir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Kullanılan tuz İYOTLU olmalıdır</a:t>
            </a:r>
            <a:endParaRPr lang="tr-TR" altLang="tr-TR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5139" y="2349500"/>
            <a:ext cx="8229600" cy="41036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Tuz alımını azaltmak için; </a:t>
            </a:r>
          </a:p>
          <a:p>
            <a:pPr>
              <a:defRPr/>
            </a:pPr>
            <a:r>
              <a:rPr lang="tr-TR" altLang="tr-TR" sz="2400" dirty="0"/>
              <a:t>Yemeklerde kullanılan tuz miktarı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yavaş yavaş azaltılmalı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 tatlandırmak için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çeşitli baharatlar, dereotu, maydanoz, limon ve sarımsak kullanılabilir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Yemeklerin tadına bakmadan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eklenmemeli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Sofradan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tuzluk ve tuzlu soslar kaldırılmalı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Salata ve söğüşlere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eklenmeyebilir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Turşu, konserve, salamura yaprak, zeytin, peynir gibi besinleri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yıkama, suda bekletme ve bekletme suyunu birkaç kez değiştirme yöntemleri uygulanabilir</a:t>
            </a:r>
          </a:p>
          <a:p>
            <a:pPr>
              <a:defRPr/>
            </a:pPr>
            <a:endParaRPr lang="tr-TR" altLang="tr-TR" sz="2400" i="1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</a:t>
            </a:r>
          </a:p>
        </p:txBody>
      </p:sp>
      <p:pic>
        <p:nvPicPr>
          <p:cNvPr id="46085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8" y="908051"/>
            <a:ext cx="1598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 bwMode="auto">
          <a:xfrm>
            <a:off x="663577" y="188913"/>
            <a:ext cx="783272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Aşırı tuz içeren gıdalar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48131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Hazır soslar</a:t>
            </a:r>
          </a:p>
          <a:p>
            <a:pPr lvl="1" eaLnBrk="1" hangingPunct="1"/>
            <a:r>
              <a:rPr lang="tr-TR" altLang="tr-TR" sz="2100"/>
              <a:t>Soya, ketçap, tartar, barbekü, hardal, salsa, makarna sosu vb.</a:t>
            </a:r>
          </a:p>
          <a:p>
            <a:pPr eaLnBrk="1" hangingPunct="1"/>
            <a:r>
              <a:rPr lang="tr-TR" altLang="tr-TR" sz="2400"/>
              <a:t>Atıştırmalık ürünler</a:t>
            </a:r>
          </a:p>
          <a:p>
            <a:pPr lvl="1" eaLnBrk="1" hangingPunct="1"/>
            <a:r>
              <a:rPr lang="tr-TR" altLang="tr-TR" sz="2100"/>
              <a:t>Cips, tahıl bazlı bar, meyve bazlı bar, patlamış mısır vb.</a:t>
            </a:r>
          </a:p>
          <a:p>
            <a:pPr eaLnBrk="1" hangingPunct="1"/>
            <a:r>
              <a:rPr lang="tr-TR" altLang="tr-TR" sz="2400"/>
              <a:t>Tuzlanmış kuruyemişler</a:t>
            </a:r>
          </a:p>
          <a:p>
            <a:pPr lvl="1" eaLnBrk="1" hangingPunct="1"/>
            <a:r>
              <a:rPr lang="tr-TR" altLang="tr-TR" sz="2100"/>
              <a:t>Fındık, fıstık, ceviz, badem, kavurga, kabak ve ayçiçeği çekirdeği, her türlü çekirdek içi vb.</a:t>
            </a:r>
          </a:p>
          <a:p>
            <a:pPr eaLnBrk="1" hangingPunct="1"/>
            <a:r>
              <a:rPr lang="tr-TR" altLang="tr-TR" sz="2400"/>
              <a:t>Turşu ve salamura besinler (siyah ve yeşil zeytin, sebze turşuları), balık konserveleri, tuzlanmış ve/veya salamura edilmiş et ve balık ürünleri</a:t>
            </a:r>
          </a:p>
          <a:p>
            <a:pPr eaLnBrk="1" hangingPunct="1"/>
            <a:r>
              <a:rPr lang="tr-TR" altLang="tr-TR" sz="2400"/>
              <a:t>Aromalı/aromasız, doğal/yapay, gazlı/gazsız mineralli içecekler</a:t>
            </a:r>
          </a:p>
          <a:p>
            <a:pPr eaLnBrk="1" hangingPunct="1"/>
            <a:r>
              <a:rPr lang="tr-TR" altLang="tr-TR" sz="2400"/>
              <a:t>Geleneksel olarak evde hazırlanan</a:t>
            </a:r>
          </a:p>
          <a:p>
            <a:pPr lvl="1" eaLnBrk="1" hangingPunct="1"/>
            <a:r>
              <a:rPr lang="tr-TR" altLang="tr-TR" sz="2100"/>
              <a:t>Turşu, salça, tarhana, yaprak salamurası vb.</a:t>
            </a:r>
          </a:p>
          <a:p>
            <a:pPr eaLnBrk="1" hangingPunct="1"/>
            <a:endParaRPr lang="tr-TR" altLang="tr-TR" sz="24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6" y="1671641"/>
            <a:ext cx="19081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1 Başlık"/>
          <p:cNvSpPr txBox="1">
            <a:spLocks/>
          </p:cNvSpPr>
          <p:nvPr/>
        </p:nvSpPr>
        <p:spPr bwMode="auto">
          <a:xfrm>
            <a:off x="57154" y="115890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sıvı alımı arttırılmalıdır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8313" y="3876677"/>
            <a:ext cx="8280400" cy="2843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Sıvı alımını arttırmak için;</a:t>
            </a:r>
          </a:p>
          <a:p>
            <a:pPr>
              <a:defRPr/>
            </a:pPr>
            <a:r>
              <a:rPr lang="tr-TR" altLang="tr-TR" sz="2400" dirty="0"/>
              <a:t>Öğünlerde ve/veya öğün aralarında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</a:t>
            </a:r>
            <a:r>
              <a:rPr lang="tr-TR" altLang="tr-TR" sz="2400" dirty="0">
                <a:solidFill>
                  <a:srgbClr val="00B0F0"/>
                </a:solidFill>
              </a:rPr>
              <a:t>u içilebilir</a:t>
            </a:r>
          </a:p>
          <a:p>
            <a:pPr>
              <a:defRPr/>
            </a:pPr>
            <a:r>
              <a:rPr lang="tr-TR" altLang="tr-TR" sz="2400" dirty="0"/>
              <a:t>Kolalı, gazlı içecekler ve hazır meyve suları yerine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su, t</a:t>
            </a:r>
            <a:r>
              <a:rPr lang="tr-TR" altLang="tr-TR" sz="2400" dirty="0">
                <a:solidFill>
                  <a:srgbClr val="00B0F0"/>
                </a:solidFill>
              </a:rPr>
              <a:t>aze sıkılmış meyve suyu, süt, kefir, ayran, doğal mineralli maden suyu (sade) vb. tüketimi tercih edilebilir</a:t>
            </a:r>
          </a:p>
          <a:p>
            <a:pPr>
              <a:defRPr/>
            </a:pPr>
            <a:r>
              <a:rPr lang="tr-TR" altLang="tr-TR" sz="2400" dirty="0"/>
              <a:t>Dışarı çıkarken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400" dirty="0">
                <a:solidFill>
                  <a:srgbClr val="00B0F0"/>
                </a:solidFill>
              </a:rPr>
              <a:t>yanına su alınabilir</a:t>
            </a:r>
          </a:p>
          <a:p>
            <a:pPr>
              <a:defRPr/>
            </a:pPr>
            <a:r>
              <a:rPr lang="tr-TR" altLang="tr-TR" sz="2400" dirty="0"/>
              <a:t>Öğünlerde sıcak/soğuk çorbalar hazırlanabilir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</a:t>
            </a:r>
          </a:p>
        </p:txBody>
      </p:sp>
      <p:sp>
        <p:nvSpPr>
          <p:cNvPr id="49158" name="Metin kutusu 4"/>
          <p:cNvSpPr txBox="1">
            <a:spLocks noChangeArrowheads="1"/>
          </p:cNvSpPr>
          <p:nvPr/>
        </p:nvSpPr>
        <p:spPr bwMode="auto">
          <a:xfrm>
            <a:off x="684214" y="914402"/>
            <a:ext cx="7791451" cy="7571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Günde en az 2-2,5 lt sıvı = 10-12 bardak sıvının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8-10 bardağını </a:t>
            </a:r>
            <a:r>
              <a:rPr lang="tr-TR" altLang="tr-TR" sz="2400" b="1">
                <a:solidFill>
                  <a:srgbClr val="00B0F0"/>
                </a:solidFill>
                <a:latin typeface="Calibri Light" panose="020F0302020204030204" pitchFamily="34" charset="0"/>
              </a:rPr>
              <a:t>“SU” </a:t>
            </a:r>
            <a:r>
              <a:rPr lang="tr-TR" altLang="tr-TR" sz="2400" i="1">
                <a:latin typeface="Calibri Light" panose="020F0302020204030204" pitchFamily="34" charset="0"/>
              </a:rPr>
              <a:t>olarak tüketilmesine özen gösterilmelidir</a:t>
            </a:r>
          </a:p>
        </p:txBody>
      </p:sp>
      <p:pic>
        <p:nvPicPr>
          <p:cNvPr id="49159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1787525"/>
            <a:ext cx="2952751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 txBox="1">
            <a:spLocks/>
          </p:cNvSpPr>
          <p:nvPr/>
        </p:nvSpPr>
        <p:spPr bwMode="auto">
          <a:xfrm>
            <a:off x="57154" y="100013"/>
            <a:ext cx="90455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Gıdalar güvenli ve hijyenik bir şekilde hazırlanmalıdır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0179" name="2 İçerik Yer Tutucusu"/>
          <p:cNvSpPr txBox="1">
            <a:spLocks/>
          </p:cNvSpPr>
          <p:nvPr/>
        </p:nvSpPr>
        <p:spPr bwMode="auto">
          <a:xfrm>
            <a:off x="376241" y="1268413"/>
            <a:ext cx="58515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Yiyecekler pişirilirken; </a:t>
            </a:r>
          </a:p>
          <a:p>
            <a:pPr lvl="1" eaLnBrk="1" hangingPunct="1"/>
            <a:r>
              <a:rPr lang="tr-TR" altLang="tr-TR" sz="2400"/>
              <a:t>haşlama</a:t>
            </a:r>
          </a:p>
          <a:p>
            <a:pPr lvl="1" eaLnBrk="1" hangingPunct="1"/>
            <a:r>
              <a:rPr lang="tr-TR" altLang="tr-TR" sz="2400"/>
              <a:t>ızgara</a:t>
            </a:r>
          </a:p>
          <a:p>
            <a:pPr lvl="1" eaLnBrk="1" hangingPunct="1"/>
            <a:r>
              <a:rPr lang="tr-TR" altLang="tr-TR" sz="2400"/>
              <a:t>fırında pişirme</a:t>
            </a:r>
          </a:p>
          <a:p>
            <a:pPr lvl="1" eaLnBrk="1" hangingPunct="1"/>
            <a:r>
              <a:rPr lang="tr-TR" altLang="tr-TR" sz="2400"/>
              <a:t>buhar ve mikrodalga gibi sağlıklı yöntemler tercih edilmelidir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Kurubaklagiller tüketilmeden önce suya ıslanmalı, ıslama suyu dökülerek düdüklü tencerede pişirilmelidir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Sebze ve meyveler tüketilmeden önce iyi bir şekilde yıkanmalıdır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/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9</a:t>
            </a:r>
          </a:p>
        </p:txBody>
      </p:sp>
      <p:pic>
        <p:nvPicPr>
          <p:cNvPr id="50181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90" y="5367338"/>
            <a:ext cx="21764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" b="40938"/>
          <a:stretch>
            <a:fillRect/>
          </a:stretch>
        </p:blipFill>
        <p:spPr bwMode="auto">
          <a:xfrm>
            <a:off x="4962526" y="1371600"/>
            <a:ext cx="16129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4" y="3762375"/>
            <a:ext cx="18589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013" r="5113" b="24013"/>
          <a:stretch>
            <a:fillRect/>
          </a:stretch>
        </p:blipFill>
        <p:spPr bwMode="auto">
          <a:xfrm>
            <a:off x="6745291" y="2316164"/>
            <a:ext cx="17414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636" r="35825" b="4160"/>
          <a:stretch>
            <a:fillRect/>
          </a:stretch>
        </p:blipFill>
        <p:spPr bwMode="auto">
          <a:xfrm>
            <a:off x="6951664" y="938215"/>
            <a:ext cx="1327151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(şişmanlık) nedir?</a:t>
            </a:r>
          </a:p>
        </p:txBody>
      </p:sp>
      <p:sp>
        <p:nvSpPr>
          <p:cNvPr id="7171" name="İçerik Yer Tutucusu 2"/>
          <p:cNvSpPr txBox="1">
            <a:spLocks/>
          </p:cNvSpPr>
          <p:nvPr/>
        </p:nvSpPr>
        <p:spPr bwMode="auto">
          <a:xfrm>
            <a:off x="496891" y="1193803"/>
            <a:ext cx="5659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</a:rPr>
              <a:t>Obezite </a:t>
            </a:r>
            <a:r>
              <a:rPr lang="tr-TR" altLang="tr-TR" sz="2400">
                <a:sym typeface="Wingdings" panose="05000000000000000000" pitchFamily="2" charset="2"/>
              </a:rPr>
              <a:t> Vücutta s</a:t>
            </a:r>
            <a:r>
              <a:rPr lang="tr-TR" altLang="tr-TR" sz="2400"/>
              <a:t>ağlığı bozacak ölçüde 	           anormal ve aşırı yağ birikmesidir</a:t>
            </a:r>
          </a:p>
        </p:txBody>
      </p:sp>
      <p:pic>
        <p:nvPicPr>
          <p:cNvPr id="7172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3" y="836614"/>
            <a:ext cx="2435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6" y="4829175"/>
            <a:ext cx="1550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96891" y="3582991"/>
            <a:ext cx="81994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tr-TR" altLang="tr-TR" sz="2400" dirty="0">
                <a:latin typeface="+mn-lt"/>
              </a:rPr>
              <a:t>Yaygın olarak </a:t>
            </a: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Beden Kütle İndeksi (BKİ) </a:t>
            </a:r>
            <a:r>
              <a:rPr lang="tr-TR" altLang="tr-TR" sz="2400" dirty="0">
                <a:latin typeface="+mn-lt"/>
              </a:rPr>
              <a:t>kullanılır</a:t>
            </a:r>
          </a:p>
          <a:p>
            <a:pPr marL="0" indent="0" algn="ctr">
              <a:buNone/>
              <a:defRPr/>
            </a:pPr>
            <a:r>
              <a:rPr lang="tr-TR" altLang="tr-TR" sz="2400" b="1" i="1" dirty="0">
                <a:solidFill>
                  <a:srgbClr val="FF0000"/>
                </a:solidFill>
                <a:latin typeface="+mj-lt"/>
              </a:rPr>
              <a:t>BKİ: </a:t>
            </a:r>
            <a:r>
              <a:rPr lang="tr-TR" altLang="tr-TR" sz="2400" i="1" dirty="0">
                <a:latin typeface="+mj-lt"/>
              </a:rPr>
              <a:t>Bireyin vücut ağırlığının(kg) boy uzunluğunun (m cinsinden) karesine bölünmesi ile (BKİ=kg/m</a:t>
            </a:r>
            <a:r>
              <a:rPr lang="tr-TR" altLang="tr-TR" sz="2400" i="1" baseline="30000" dirty="0">
                <a:latin typeface="+mj-lt"/>
              </a:rPr>
              <a:t>2</a:t>
            </a:r>
            <a:r>
              <a:rPr lang="tr-TR" altLang="tr-TR" sz="2400" i="1" dirty="0">
                <a:latin typeface="+mj-lt"/>
              </a:rPr>
              <a:t>) elde edilen değer</a:t>
            </a:r>
          </a:p>
          <a:p>
            <a:pPr eaLnBrk="1" hangingPunct="1">
              <a:defRPr/>
            </a:pPr>
            <a:endParaRPr lang="tr-TR" altLang="tr-TR" sz="2000" dirty="0">
              <a:latin typeface="+mn-lt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2843214" y="5116516"/>
          <a:ext cx="4824412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48">
                  <a:extLst>
                    <a:ext uri="{9D8B030D-6E8A-4147-A177-3AD203B41FA5}">
                      <a16:colId xmlns:a16="http://schemas.microsoft.com/office/drawing/2014/main" val="3574313732"/>
                    </a:ext>
                  </a:extLst>
                </a:gridCol>
                <a:gridCol w="3096264">
                  <a:extLst>
                    <a:ext uri="{9D8B030D-6E8A-4147-A177-3AD203B41FA5}">
                      <a16:colId xmlns:a16="http://schemas.microsoft.com/office/drawing/2014/main" val="793444167"/>
                    </a:ext>
                  </a:extLst>
                </a:gridCol>
              </a:tblGrid>
              <a:tr h="576263">
                <a:tc rowSpan="2">
                  <a:txBody>
                    <a:bodyPr/>
                    <a:lstStyle/>
                    <a:p>
                      <a:pPr algn="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BKİ(kg/m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)=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Vücut ağırlığı</a:t>
                      </a:r>
                      <a:r>
                        <a:rPr lang="tr-TR" sz="2400" b="1" baseline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8398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(Boy uzunluğu 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10920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 bwMode="auto">
          <a:xfrm>
            <a:off x="466725" y="2938465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nasıl belirlenir?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Gıda satın alınırken etiket bilgileri okunmalıdır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28675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dirty="0"/>
              <a:t>Son kullanma tarihi (SKT) veya tavsiye edilen tüketim tarihi (TETT) okunmalı ve kullanma/tüketim tarihi </a:t>
            </a:r>
            <a:r>
              <a:rPr lang="tr-TR" altLang="tr-TR" sz="2400" dirty="0">
                <a:solidFill>
                  <a:srgbClr val="FF0000"/>
                </a:solidFill>
              </a:rPr>
              <a:t>geçmemiş</a:t>
            </a:r>
            <a:r>
              <a:rPr lang="tr-TR" altLang="tr-TR" sz="2400" dirty="0"/>
              <a:t> ürün satın alınmalıdır</a:t>
            </a:r>
          </a:p>
          <a:p>
            <a:pPr eaLnBrk="1" hangingPunct="1">
              <a:defRPr/>
            </a:pPr>
            <a:r>
              <a:rPr lang="tr-TR" altLang="tr-TR" sz="2400" dirty="0"/>
              <a:t>«İçindekiler» kısmına dikkat edilmelidir. Özellikle;</a:t>
            </a:r>
          </a:p>
          <a:p>
            <a:pPr lvl="1" eaLnBrk="1" hangingPunct="1">
              <a:defRPr/>
            </a:pPr>
            <a:r>
              <a:rPr lang="tr-TR" altLang="tr-TR" sz="2100" dirty="0"/>
              <a:t>Tuz</a:t>
            </a:r>
          </a:p>
          <a:p>
            <a:pPr lvl="1" eaLnBrk="1" hangingPunct="1">
              <a:defRPr/>
            </a:pPr>
            <a:r>
              <a:rPr lang="tr-TR" altLang="tr-TR" sz="2100" dirty="0"/>
              <a:t>Eklenmiş şeker / ilave şeker</a:t>
            </a:r>
          </a:p>
          <a:p>
            <a:pPr lvl="1" eaLnBrk="1" hangingPunct="1">
              <a:defRPr/>
            </a:pPr>
            <a:r>
              <a:rPr lang="tr-TR" altLang="tr-TR" sz="2100" dirty="0"/>
              <a:t>Doymuş yağ</a:t>
            </a:r>
          </a:p>
          <a:p>
            <a:pPr lvl="1" eaLnBrk="1" hangingPunct="1">
              <a:defRPr/>
            </a:pPr>
            <a:r>
              <a:rPr lang="tr-TR" altLang="tr-TR" sz="2100" dirty="0"/>
              <a:t>Trans yağ</a:t>
            </a:r>
          </a:p>
          <a:p>
            <a:pPr lvl="1" eaLnBrk="1" hangingPunct="1">
              <a:defRPr/>
            </a:pPr>
            <a:r>
              <a:rPr lang="tr-TR" altLang="tr-TR" sz="2100" dirty="0"/>
              <a:t>Sodyum (Na)</a:t>
            </a:r>
          </a:p>
          <a:p>
            <a:pPr marL="0" indent="0">
              <a:buNone/>
              <a:defRPr/>
            </a:pPr>
            <a:r>
              <a:rPr lang="tr-TR" altLang="tr-TR" sz="2400" dirty="0"/>
              <a:t>miktar ve içerikleri iyi bir şekilde okunarak </a:t>
            </a:r>
            <a:r>
              <a:rPr lang="tr-TR" altLang="tr-TR" sz="2400" dirty="0">
                <a:solidFill>
                  <a:srgbClr val="FF0000"/>
                </a:solidFill>
              </a:rPr>
              <a:t>sağlıklı</a:t>
            </a:r>
            <a:r>
              <a:rPr lang="tr-TR" altLang="tr-TR" sz="2400" dirty="0"/>
              <a:t> gıda tercihi yapılmalıdır</a:t>
            </a:r>
          </a:p>
          <a:p>
            <a:pPr eaLnBrk="1" hangingPunct="1">
              <a:defRPr/>
            </a:pPr>
            <a:endParaRPr lang="tr-TR" altLang="tr-TR" sz="2400" dirty="0"/>
          </a:p>
        </p:txBody>
      </p:sp>
      <p:pic>
        <p:nvPicPr>
          <p:cNvPr id="52228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7" y="4724401"/>
            <a:ext cx="3062287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 txBox="1">
            <a:spLocks/>
          </p:cNvSpPr>
          <p:nvPr/>
        </p:nvSpPr>
        <p:spPr bwMode="auto">
          <a:xfrm>
            <a:off x="55567" y="173041"/>
            <a:ext cx="90455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Hareket arttırılmalıdır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79439" y="2492378"/>
            <a:ext cx="784701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egzersizleri, kalbi güçlendirir, solunum ve dolaşım kapasitesini geliştirir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Haftada en az 3 gün, ideal olarak 5 - 7 gün düzenli olarak yapılmalıdır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egzersizlerinin süresi haftada 150 dakika olmalıdır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Günde 30 dakika ve haftada 5 gün fiziksel aktivitede yapmak yeterlidir. Bu süre 10’ar dakikadan az olmayan bölümlere ayrılabilir</a:t>
            </a:r>
          </a:p>
        </p:txBody>
      </p:sp>
      <p:sp>
        <p:nvSpPr>
          <p:cNvPr id="7" name="Oval 6"/>
          <p:cNvSpPr/>
          <p:nvPr/>
        </p:nvSpPr>
        <p:spPr>
          <a:xfrm>
            <a:off x="57154" y="158754"/>
            <a:ext cx="1044575" cy="1008063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10</a:t>
            </a:r>
            <a:endParaRPr lang="tr-TR" sz="3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Metin kutusu 4"/>
          <p:cNvSpPr txBox="1">
            <a:spLocks noChangeArrowheads="1"/>
          </p:cNvSpPr>
          <p:nvPr/>
        </p:nvSpPr>
        <p:spPr bwMode="auto">
          <a:xfrm>
            <a:off x="1069976" y="908050"/>
            <a:ext cx="7791451" cy="142192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latin typeface="+mj-lt"/>
              </a:rPr>
              <a:t>Sağlığın kazanılması ve sürdürülmesi için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haftada 150 dakika </a:t>
            </a:r>
            <a:r>
              <a:rPr lang="tr-TR" sz="2400" i="1" dirty="0">
                <a:latin typeface="+mj-lt"/>
              </a:rPr>
              <a:t>süreli, büyük kas grubunun kullanıldığı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orta şiddetteki </a:t>
            </a:r>
            <a:r>
              <a:rPr lang="tr-TR" sz="2400" i="1" dirty="0">
                <a:latin typeface="+mj-lt"/>
              </a:rPr>
              <a:t>bir tempo ile </a:t>
            </a:r>
            <a:r>
              <a:rPr lang="tr-TR" sz="2400" i="1" dirty="0">
                <a:solidFill>
                  <a:srgbClr val="FF0000"/>
                </a:solidFill>
                <a:latin typeface="+mj-lt"/>
              </a:rPr>
              <a:t>dayanıklılık aktiviteleri </a:t>
            </a:r>
            <a:r>
              <a:rPr lang="tr-TR" sz="2400" i="1" dirty="0">
                <a:latin typeface="+mj-lt"/>
              </a:rPr>
              <a:t>yapılmalıdır.</a:t>
            </a:r>
            <a:endParaRPr lang="tr-TR" altLang="tr-TR" sz="2400" i="1" dirty="0">
              <a:latin typeface="+mj-lt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803526" y="4922840"/>
            <a:ext cx="6057900" cy="1323439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Yanındaki ile konuşmayı engellemeyecek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ancak şarkı söylemeye imkân vermeyen bir yürüyüş ritmi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orta şiddette bir tempo olup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sağlığın geliştirilmesi için uygun bir egzersiz şiddetidir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1" y="1341439"/>
            <a:ext cx="7886700" cy="52562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dirty="0">
                <a:latin typeface="+mj-lt"/>
              </a:rPr>
              <a:t>Aç karnına egzersiz yapılmamalıdır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Egzersizden yarım saat önceye kadar hafif bir ara öğün tüketilebilir ( </a:t>
            </a:r>
            <a:r>
              <a:rPr lang="tr-TR" i="1" dirty="0">
                <a:solidFill>
                  <a:srgbClr val="00B0F0"/>
                </a:solidFill>
                <a:latin typeface="+mj-lt"/>
              </a:rPr>
              <a:t>yaklaşık 150-200 kkal:1 su bardağı süt veya ayran, 1 adet meyve 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Egzersizden hemen önce ana öğün tüketilmesi uygun </a:t>
            </a:r>
            <a:r>
              <a:rPr lang="tr-TR" dirty="0" smtClean="0">
                <a:latin typeface="+mj-lt"/>
              </a:rPr>
              <a:t>değildir</a:t>
            </a:r>
            <a:endParaRPr lang="tr-TR" dirty="0">
              <a:latin typeface="+mj-lt"/>
            </a:endParaRP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Ana öğün </a:t>
            </a:r>
            <a:r>
              <a:rPr lang="tr-TR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 e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gzersizden 3-4 saat önce tüketilmiş olmalıdır. 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 yaparken, sıvı kaybı fazla </a:t>
            </a:r>
            <a:r>
              <a:rPr lang="tr-TR" dirty="0" smtClean="0">
                <a:latin typeface="+mj-lt"/>
              </a:rPr>
              <a:t>olmaktadır</a:t>
            </a:r>
            <a:endParaRPr lang="tr-TR" dirty="0">
              <a:latin typeface="+mj-lt"/>
            </a:endParaRP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Her 15 dakikada bir en az 1 çay bardağı su tüketilmelidir.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Çok sıcak ve nemli havalarda daha fazla sıvı tüketmek gereklidir.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İdrar renginin çok açık sarı renkte olması yeterli miktarda sıvı alındığının göstergesidir.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3600" b="1" dirty="0">
                <a:solidFill>
                  <a:srgbClr val="FF0000"/>
                </a:solidFill>
              </a:rPr>
              <a:t>Egzersizde Beslenme Önerileri</a:t>
            </a:r>
            <a:endParaRPr lang="tr-TR" altLang="tr-TR" sz="2800" b="1" i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2708" y="6282000"/>
            <a:ext cx="2490460" cy="5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" y="1341366"/>
            <a:ext cx="3424760" cy="180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35" y="2608806"/>
            <a:ext cx="3348565" cy="179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55" y="3752986"/>
            <a:ext cx="3410472" cy="19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14" y="5014034"/>
            <a:ext cx="3358611" cy="183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68" y="51185"/>
            <a:ext cx="3811709" cy="1947485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 15"/>
          <p:cNvGrpSpPr/>
          <p:nvPr/>
        </p:nvGrpSpPr>
        <p:grpSpPr>
          <a:xfrm>
            <a:off x="5189859" y="5987597"/>
            <a:ext cx="3537737" cy="830997"/>
            <a:chOff x="6245465" y="1015638"/>
            <a:chExt cx="3537737" cy="830997"/>
          </a:xfrm>
        </p:grpSpPr>
        <p:sp>
          <p:nvSpPr>
            <p:cNvPr id="32" name="Metin kutusu 31"/>
            <p:cNvSpPr txBox="1"/>
            <p:nvPr/>
          </p:nvSpPr>
          <p:spPr>
            <a:xfrm>
              <a:off x="6245465" y="1138748"/>
              <a:ext cx="1134846" cy="584775"/>
            </a:xfrm>
            <a:prstGeom prst="rect">
              <a:avLst/>
            </a:prstGeom>
            <a:solidFill>
              <a:srgbClr val="FF0D0D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ea typeface="Microsoft YaHei Light" panose="020B0502040204020203" pitchFamily="34" charset="-122"/>
                </a:rPr>
                <a:t>Tüketimini azaltın!</a:t>
              </a:r>
              <a:endParaRPr lang="tr-TR" sz="1600" b="1" dirty="0">
                <a:solidFill>
                  <a:schemeClr val="bg1"/>
                </a:solidFill>
                <a:ea typeface="Microsoft YaHei Light" panose="020B0502040204020203" pitchFamily="34" charset="-122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7380311" y="1015638"/>
              <a:ext cx="2402891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Tuz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Doymuş yağ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Şeker ve şekerli ürünler</a:t>
              </a:r>
              <a:endParaRPr lang="tr-TR" sz="1600" dirty="0">
                <a:solidFill>
                  <a:srgbClr val="FF0D0D"/>
                </a:solidFill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404440" y="5738483"/>
            <a:ext cx="3436322" cy="1077218"/>
            <a:chOff x="35792" y="892249"/>
            <a:chExt cx="2823017" cy="1077219"/>
          </a:xfrm>
        </p:grpSpPr>
        <p:sp>
          <p:nvSpPr>
            <p:cNvPr id="34" name="Metin kutusu 33"/>
            <p:cNvSpPr txBox="1"/>
            <p:nvPr/>
          </p:nvSpPr>
          <p:spPr>
            <a:xfrm>
              <a:off x="35792" y="1118830"/>
              <a:ext cx="950044" cy="584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ea typeface="Microsoft YaHei Light" panose="020B0502040204020203" pitchFamily="34" charset="-122"/>
                </a:rPr>
                <a:t>Tüketimini artırın!</a:t>
              </a:r>
              <a:endParaRPr lang="tr-TR" sz="1600" b="1" dirty="0">
                <a:solidFill>
                  <a:schemeClr val="bg1"/>
                </a:solidFill>
                <a:ea typeface="Microsoft YaHei Light" panose="020B0502040204020203" pitchFamily="34" charset="-122"/>
              </a:endParaRPr>
            </a:p>
          </p:txBody>
        </p:sp>
        <p:sp>
          <p:nvSpPr>
            <p:cNvPr id="35" name="Metin kutusu 34"/>
            <p:cNvSpPr txBox="1"/>
            <p:nvPr/>
          </p:nvSpPr>
          <p:spPr>
            <a:xfrm>
              <a:off x="992857" y="892249"/>
              <a:ext cx="1865952" cy="107721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Balık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Süt ve ürünleri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Taze sebze ve meyveler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Kuru baklagiller</a:t>
              </a:r>
              <a:endParaRPr lang="tr-TR" sz="1600" dirty="0">
                <a:solidFill>
                  <a:srgbClr val="00B050"/>
                </a:solidFill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84" name="Grup 83"/>
          <p:cNvGrpSpPr/>
          <p:nvPr/>
        </p:nvGrpSpPr>
        <p:grpSpPr>
          <a:xfrm>
            <a:off x="404440" y="1022293"/>
            <a:ext cx="8323156" cy="4496440"/>
            <a:chOff x="390529" y="1791080"/>
            <a:chExt cx="8323156" cy="4496440"/>
          </a:xfrm>
        </p:grpSpPr>
        <p:pic>
          <p:nvPicPr>
            <p:cNvPr id="67" name="Resim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380" y="1791080"/>
              <a:ext cx="4965537" cy="4496400"/>
            </a:xfrm>
            <a:prstGeom prst="rect">
              <a:avLst/>
            </a:prstGeom>
          </p:spPr>
        </p:pic>
        <p:grpSp>
          <p:nvGrpSpPr>
            <p:cNvPr id="40" name="Grup 39"/>
            <p:cNvGrpSpPr/>
            <p:nvPr/>
          </p:nvGrpSpPr>
          <p:grpSpPr>
            <a:xfrm>
              <a:off x="4225541" y="4890572"/>
              <a:ext cx="2159277" cy="1396948"/>
              <a:chOff x="4225541" y="4890572"/>
              <a:chExt cx="2159277" cy="1396948"/>
            </a:xfrm>
          </p:grpSpPr>
          <p:cxnSp>
            <p:nvCxnSpPr>
              <p:cNvPr id="6" name="Dirsek Bağlayıcısı 5"/>
              <p:cNvCxnSpPr/>
              <p:nvPr/>
            </p:nvCxnSpPr>
            <p:spPr>
              <a:xfrm rot="16200000" flipH="1">
                <a:off x="4635972" y="5112922"/>
                <a:ext cx="806839" cy="362139"/>
              </a:xfrm>
              <a:prstGeom prst="bentConnector3">
                <a:avLst>
                  <a:gd name="adj1" fmla="val 61333"/>
                </a:avLst>
              </a:prstGeom>
              <a:ln w="22225">
                <a:solidFill>
                  <a:srgbClr val="C808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Dikdörtgen 6"/>
              <p:cNvSpPr/>
              <p:nvPr/>
            </p:nvSpPr>
            <p:spPr>
              <a:xfrm>
                <a:off x="4225541" y="5641189"/>
                <a:ext cx="21592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rgbClr val="C80883"/>
                    </a:solidFill>
                    <a:ea typeface="Microsoft YaHei Light" panose="020B0502040204020203" pitchFamily="34" charset="-122"/>
                  </a:rPr>
                  <a:t>Meyve suyu yerine </a:t>
                </a:r>
              </a:p>
              <a:p>
                <a:pPr algn="ctr"/>
                <a:r>
                  <a:rPr lang="tr-TR" b="1" dirty="0" smtClean="0">
                    <a:solidFill>
                      <a:srgbClr val="C80883"/>
                    </a:solidFill>
                    <a:ea typeface="Microsoft YaHei Light" panose="020B0502040204020203" pitchFamily="34" charset="-122"/>
                  </a:rPr>
                  <a:t>meyve tüketin</a:t>
                </a:r>
              </a:p>
            </p:txBody>
          </p:sp>
        </p:grpSp>
        <p:grpSp>
          <p:nvGrpSpPr>
            <p:cNvPr id="37" name="Grup 36"/>
            <p:cNvGrpSpPr/>
            <p:nvPr/>
          </p:nvGrpSpPr>
          <p:grpSpPr>
            <a:xfrm>
              <a:off x="1778118" y="4530760"/>
              <a:ext cx="1608096" cy="1756720"/>
              <a:chOff x="1778118" y="4530760"/>
              <a:chExt cx="1608096" cy="1756720"/>
            </a:xfrm>
          </p:grpSpPr>
          <p:cxnSp>
            <p:nvCxnSpPr>
              <p:cNvPr id="8" name="Dirsek Bağlayıcısı 7"/>
              <p:cNvCxnSpPr/>
              <p:nvPr/>
            </p:nvCxnSpPr>
            <p:spPr>
              <a:xfrm rot="5400000">
                <a:off x="2379098" y="4633993"/>
                <a:ext cx="1110349" cy="903883"/>
              </a:xfrm>
              <a:prstGeom prst="bentConnector3">
                <a:avLst>
                  <a:gd name="adj1" fmla="val 77700"/>
                </a:avLst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Dikdörtgen 8"/>
              <p:cNvSpPr/>
              <p:nvPr/>
            </p:nvSpPr>
            <p:spPr>
              <a:xfrm>
                <a:off x="1778118" y="5641149"/>
                <a:ext cx="15181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solidFill>
                      <a:srgbClr val="00B050"/>
                    </a:solidFill>
                    <a:ea typeface="Microsoft YaHei Light" panose="020B0502040204020203" pitchFamily="34" charset="-122"/>
                  </a:rPr>
                  <a:t>Sebzelerinizi  </a:t>
                </a:r>
              </a:p>
              <a:p>
                <a:r>
                  <a:rPr lang="tr-TR" b="1" dirty="0" smtClean="0">
                    <a:solidFill>
                      <a:srgbClr val="00B050"/>
                    </a:solidFill>
                    <a:ea typeface="Microsoft YaHei Light" panose="020B0502040204020203" pitchFamily="34" charset="-122"/>
                  </a:rPr>
                  <a:t>çeşitlendirin </a:t>
                </a:r>
                <a:endParaRPr lang="tr-TR" b="1" dirty="0">
                  <a:solidFill>
                    <a:srgbClr val="00B050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65" name="Grup 64"/>
            <p:cNvGrpSpPr/>
            <p:nvPr/>
          </p:nvGrpSpPr>
          <p:grpSpPr>
            <a:xfrm>
              <a:off x="5976156" y="3044689"/>
              <a:ext cx="2737529" cy="646331"/>
              <a:chOff x="5976156" y="3044689"/>
              <a:chExt cx="2737529" cy="646331"/>
            </a:xfrm>
          </p:grpSpPr>
          <p:cxnSp>
            <p:nvCxnSpPr>
              <p:cNvPr id="10" name="Dirsek Bağlayıcısı 9"/>
              <p:cNvCxnSpPr>
                <a:endCxn id="11" idx="1"/>
              </p:cNvCxnSpPr>
              <p:nvPr/>
            </p:nvCxnSpPr>
            <p:spPr>
              <a:xfrm>
                <a:off x="5976156" y="3167794"/>
                <a:ext cx="1081345" cy="200061"/>
              </a:xfrm>
              <a:prstGeom prst="bentConnector3">
                <a:avLst/>
              </a:prstGeom>
              <a:ln w="22225">
                <a:solidFill>
                  <a:srgbClr val="8118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Dikdörtgen 10"/>
              <p:cNvSpPr/>
              <p:nvPr/>
            </p:nvSpPr>
            <p:spPr>
              <a:xfrm>
                <a:off x="7057501" y="3044689"/>
                <a:ext cx="16561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solidFill>
                      <a:srgbClr val="8118B0"/>
                    </a:solidFill>
                    <a:ea typeface="Microsoft YaHei Light" panose="020B0502040204020203" pitchFamily="34" charset="-122"/>
                  </a:rPr>
                  <a:t>Proteinlerinizi çeşitlendirin</a:t>
                </a:r>
                <a:endParaRPr lang="tr-TR" b="1" dirty="0">
                  <a:solidFill>
                    <a:srgbClr val="8118B0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19" name="Grup 18"/>
            <p:cNvGrpSpPr/>
            <p:nvPr/>
          </p:nvGrpSpPr>
          <p:grpSpPr>
            <a:xfrm>
              <a:off x="5661831" y="1854059"/>
              <a:ext cx="3051854" cy="646331"/>
              <a:chOff x="5661831" y="1854059"/>
              <a:chExt cx="3051854" cy="646331"/>
            </a:xfrm>
          </p:grpSpPr>
          <p:cxnSp>
            <p:nvCxnSpPr>
              <p:cNvPr id="12" name="Dirsek Bağlayıcısı 11"/>
              <p:cNvCxnSpPr/>
              <p:nvPr/>
            </p:nvCxnSpPr>
            <p:spPr>
              <a:xfrm flipV="1">
                <a:off x="5661831" y="2084678"/>
                <a:ext cx="999626" cy="298503"/>
              </a:xfrm>
              <a:prstGeom prst="bentConnector3">
                <a:avLst/>
              </a:prstGeom>
              <a:ln w="222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ikdörtgen 12"/>
              <p:cNvSpPr/>
              <p:nvPr/>
            </p:nvSpPr>
            <p:spPr>
              <a:xfrm>
                <a:off x="6661457" y="1854059"/>
                <a:ext cx="20522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S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üt </a:t>
                </a:r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ve 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ürünlerini her gün</a:t>
                </a:r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 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tüketin</a:t>
                </a:r>
                <a:endParaRPr lang="tr-TR" b="1" dirty="0">
                  <a:solidFill>
                    <a:schemeClr val="accent1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41" name="Grup 40"/>
            <p:cNvGrpSpPr/>
            <p:nvPr/>
          </p:nvGrpSpPr>
          <p:grpSpPr>
            <a:xfrm>
              <a:off x="390529" y="1854058"/>
              <a:ext cx="2832517" cy="646331"/>
              <a:chOff x="390529" y="1854058"/>
              <a:chExt cx="2832517" cy="646331"/>
            </a:xfrm>
          </p:grpSpPr>
          <p:cxnSp>
            <p:nvCxnSpPr>
              <p:cNvPr id="14" name="Dirsek Bağlayıcısı 13"/>
              <p:cNvCxnSpPr/>
              <p:nvPr/>
            </p:nvCxnSpPr>
            <p:spPr>
              <a:xfrm rot="10800000">
                <a:off x="1545788" y="2041543"/>
                <a:ext cx="1677258" cy="341641"/>
              </a:xfrm>
              <a:prstGeom prst="bentConnector3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Dikdörtgen 14"/>
              <p:cNvSpPr/>
              <p:nvPr/>
            </p:nvSpPr>
            <p:spPr>
              <a:xfrm>
                <a:off x="390529" y="1854058"/>
                <a:ext cx="115525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tr-TR" b="1" dirty="0" smtClean="0">
                    <a:solidFill>
                      <a:schemeClr val="accent2"/>
                    </a:solidFill>
                    <a:ea typeface="Microsoft YaHei Light" panose="020B0502040204020203" pitchFamily="34" charset="-122"/>
                  </a:rPr>
                  <a:t>Tam tahıl </a:t>
                </a:r>
              </a:p>
              <a:p>
                <a:pPr algn="r"/>
                <a:r>
                  <a:rPr lang="tr-TR" b="1" dirty="0" smtClean="0">
                    <a:solidFill>
                      <a:schemeClr val="accent2"/>
                    </a:solidFill>
                    <a:ea typeface="Microsoft YaHei Light" panose="020B0502040204020203" pitchFamily="34" charset="-122"/>
                  </a:rPr>
                  <a:t>tüketin</a:t>
                </a:r>
                <a:endParaRPr lang="tr-TR" b="1" dirty="0">
                  <a:solidFill>
                    <a:schemeClr val="accent2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58" name="Grup 57"/>
            <p:cNvGrpSpPr/>
            <p:nvPr/>
          </p:nvGrpSpPr>
          <p:grpSpPr>
            <a:xfrm>
              <a:off x="5955656" y="4907128"/>
              <a:ext cx="2758029" cy="1380352"/>
              <a:chOff x="5910004" y="4859399"/>
              <a:chExt cx="2758029" cy="1380352"/>
            </a:xfrm>
          </p:grpSpPr>
          <p:sp>
            <p:nvSpPr>
              <p:cNvPr id="24" name="Dikdörtgen 23"/>
              <p:cNvSpPr/>
              <p:nvPr/>
            </p:nvSpPr>
            <p:spPr>
              <a:xfrm>
                <a:off x="6455485" y="5039422"/>
                <a:ext cx="221254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tr-TR" b="1" dirty="0" smtClean="0">
                    <a:solidFill>
                      <a:srgbClr val="00B0F0"/>
                    </a:solidFill>
                    <a:ea typeface="Microsoft YaHei Light" panose="020B0502040204020203" pitchFamily="34" charset="-122"/>
                  </a:rPr>
                  <a:t>2 – 2.5 litre su tüketin</a:t>
                </a:r>
              </a:p>
              <a:p>
                <a:pPr algn="r"/>
                <a:r>
                  <a:rPr lang="tr-TR" i="1" dirty="0" smtClean="0">
                    <a:solidFill>
                      <a:srgbClr val="00B0F0"/>
                    </a:solidFill>
                    <a:ea typeface="Microsoft YaHei Light" panose="020B0502040204020203" pitchFamily="34" charset="-122"/>
                  </a:rPr>
                  <a:t>Diğer içecekler su değildir!</a:t>
                </a:r>
                <a:endParaRPr lang="tr-TR" dirty="0">
                  <a:solidFill>
                    <a:srgbClr val="00B0F0"/>
                  </a:solidFill>
                  <a:ea typeface="Microsoft YaHei Light" panose="020B0502040204020203" pitchFamily="34" charset="-122"/>
                </a:endParaRPr>
              </a:p>
            </p:txBody>
          </p:sp>
          <p:cxnSp>
            <p:nvCxnSpPr>
              <p:cNvPr id="47" name="Dirsek Bağlayıcısı 46"/>
              <p:cNvCxnSpPr/>
              <p:nvPr/>
            </p:nvCxnSpPr>
            <p:spPr>
              <a:xfrm>
                <a:off x="5910004" y="4859399"/>
                <a:ext cx="1228648" cy="503188"/>
              </a:xfrm>
              <a:prstGeom prst="bentConnector3">
                <a:avLst>
                  <a:gd name="adj1" fmla="val 16848"/>
                </a:avLst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 63"/>
            <p:cNvGrpSpPr/>
            <p:nvPr/>
          </p:nvGrpSpPr>
          <p:grpSpPr>
            <a:xfrm>
              <a:off x="733905" y="3321882"/>
              <a:ext cx="1448235" cy="923330"/>
              <a:chOff x="727555" y="3321882"/>
              <a:chExt cx="1448235" cy="923330"/>
            </a:xfrm>
          </p:grpSpPr>
          <p:sp>
            <p:nvSpPr>
              <p:cNvPr id="36" name="Dikdörtgen 35"/>
              <p:cNvSpPr/>
              <p:nvPr/>
            </p:nvSpPr>
            <p:spPr>
              <a:xfrm>
                <a:off x="727555" y="3321882"/>
                <a:ext cx="13051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gradFill flip="none" rotWithShape="1">
                      <a:gsLst>
                        <a:gs pos="25000">
                          <a:schemeClr val="accent4"/>
                        </a:gs>
                        <a:gs pos="0">
                          <a:schemeClr val="accent2"/>
                        </a:gs>
                        <a:gs pos="48000">
                          <a:srgbClr val="00B050"/>
                        </a:gs>
                        <a:gs pos="78000">
                          <a:schemeClr val="accent2"/>
                        </a:gs>
                      </a:gsLst>
                      <a:lin ang="0" scaled="1"/>
                      <a:tileRect/>
                    </a:gradFill>
                    <a:ea typeface="Microsoft YaHei Light" panose="020B0502040204020203" pitchFamily="34" charset="-122"/>
                  </a:rPr>
                  <a:t>Fiziksel olarak </a:t>
                </a:r>
              </a:p>
              <a:p>
                <a:r>
                  <a:rPr lang="tr-TR" b="1" dirty="0" smtClean="0">
                    <a:gradFill flip="none" rotWithShape="1">
                      <a:gsLst>
                        <a:gs pos="25000">
                          <a:schemeClr val="accent4"/>
                        </a:gs>
                        <a:gs pos="0">
                          <a:schemeClr val="accent2"/>
                        </a:gs>
                        <a:gs pos="48000">
                          <a:srgbClr val="00B050"/>
                        </a:gs>
                        <a:gs pos="78000">
                          <a:schemeClr val="accent2"/>
                        </a:gs>
                      </a:gsLst>
                      <a:lin ang="0" scaled="1"/>
                      <a:tileRect/>
                    </a:gradFill>
                    <a:ea typeface="Microsoft YaHei Light" panose="020B0502040204020203" pitchFamily="34" charset="-122"/>
                  </a:rPr>
                  <a:t>aktif olun</a:t>
                </a:r>
              </a:p>
            </p:txBody>
          </p:sp>
          <p:cxnSp>
            <p:nvCxnSpPr>
              <p:cNvPr id="60" name="Dirsek Bağlayıcısı 59"/>
              <p:cNvCxnSpPr/>
              <p:nvPr/>
            </p:nvCxnSpPr>
            <p:spPr>
              <a:xfrm rot="10800000">
                <a:off x="1539439" y="3691020"/>
                <a:ext cx="636351" cy="431886"/>
              </a:xfrm>
              <a:prstGeom prst="bentConnector3">
                <a:avLst>
                  <a:gd name="adj1" fmla="val 50000"/>
                </a:avLst>
              </a:prstGeom>
              <a:ln w="22225">
                <a:solidFill>
                  <a:schemeClr val="accent2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Düz Bağlayıcı 16"/>
          <p:cNvCxnSpPr/>
          <p:nvPr/>
        </p:nvCxnSpPr>
        <p:spPr>
          <a:xfrm>
            <a:off x="0" y="5653452"/>
            <a:ext cx="9144000" cy="0"/>
          </a:xfrm>
          <a:prstGeom prst="line">
            <a:avLst/>
          </a:prstGeom>
          <a:ln>
            <a:solidFill>
              <a:srgbClr val="70C0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/>
        </p:nvGrpSpPr>
        <p:grpSpPr>
          <a:xfrm>
            <a:off x="104775" y="92314"/>
            <a:ext cx="8858250" cy="809625"/>
            <a:chOff x="104775" y="92314"/>
            <a:chExt cx="8858250" cy="809625"/>
          </a:xfrm>
        </p:grpSpPr>
        <p:sp>
          <p:nvSpPr>
            <p:cNvPr id="21" name="Metin kutusu 20"/>
            <p:cNvSpPr txBox="1"/>
            <p:nvPr/>
          </p:nvSpPr>
          <p:spPr>
            <a:xfrm>
              <a:off x="104775" y="110330"/>
              <a:ext cx="8858250" cy="769441"/>
            </a:xfrm>
            <a:prstGeom prst="rect">
              <a:avLst/>
            </a:prstGeom>
            <a:solidFill>
              <a:srgbClr val="FFFF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Sağlıklı  Yemek Tabağı</a:t>
              </a:r>
            </a:p>
          </p:txBody>
        </p:sp>
        <p:pic>
          <p:nvPicPr>
            <p:cNvPr id="43" name="Resim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6" t="9231" r="9145" b="9231"/>
            <a:stretch/>
          </p:blipFill>
          <p:spPr>
            <a:xfrm>
              <a:off x="104775" y="92314"/>
              <a:ext cx="809625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5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 49"/>
          <p:cNvGrpSpPr/>
          <p:nvPr/>
        </p:nvGrpSpPr>
        <p:grpSpPr>
          <a:xfrm>
            <a:off x="4731675" y="6340879"/>
            <a:ext cx="4285905" cy="504000"/>
            <a:chOff x="4283264" y="6340879"/>
            <a:chExt cx="4285905" cy="504000"/>
          </a:xfrm>
        </p:grpSpPr>
        <p:pic>
          <p:nvPicPr>
            <p:cNvPr id="49" name="Resim 4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31" r="78333" b="28485"/>
            <a:stretch/>
          </p:blipFill>
          <p:spPr>
            <a:xfrm>
              <a:off x="4283264" y="6426153"/>
              <a:ext cx="337370" cy="380458"/>
            </a:xfrm>
            <a:prstGeom prst="rect">
              <a:avLst/>
            </a:prstGeom>
          </p:spPr>
        </p:pic>
        <p:grpSp>
          <p:nvGrpSpPr>
            <p:cNvPr id="9" name="Grup 8"/>
            <p:cNvGrpSpPr/>
            <p:nvPr/>
          </p:nvGrpSpPr>
          <p:grpSpPr>
            <a:xfrm>
              <a:off x="4624397" y="6340879"/>
              <a:ext cx="3944772" cy="504000"/>
              <a:chOff x="4751173" y="6346660"/>
              <a:chExt cx="3944772" cy="504000"/>
            </a:xfrm>
          </p:grpSpPr>
          <p:pic>
            <p:nvPicPr>
              <p:cNvPr id="7" name="Resim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0" t="3126" r="2048" b="6671"/>
              <a:stretch/>
            </p:blipFill>
            <p:spPr>
              <a:xfrm>
                <a:off x="4751173" y="6346660"/>
                <a:ext cx="476706" cy="504000"/>
              </a:xfrm>
              <a:prstGeom prst="rect">
                <a:avLst/>
              </a:prstGeom>
            </p:spPr>
          </p:pic>
          <p:sp>
            <p:nvSpPr>
              <p:cNvPr id="2" name="Dikdörtgen 1"/>
              <p:cNvSpPr/>
              <p:nvPr/>
            </p:nvSpPr>
            <p:spPr>
              <a:xfrm>
                <a:off x="5203739" y="6383215"/>
                <a:ext cx="34922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200" b="1" dirty="0" smtClean="0">
                    <a:solidFill>
                      <a:schemeClr val="accent5"/>
                    </a:solidFill>
                  </a:rPr>
                  <a:t>Haftada en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az 150 </a:t>
                </a:r>
                <a:r>
                  <a:rPr lang="tr-TR" sz="1200" b="1" dirty="0" smtClean="0">
                    <a:solidFill>
                      <a:schemeClr val="accent5"/>
                    </a:solidFill>
                  </a:rPr>
                  <a:t>dakika orta şiddetli egzersiz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veya </a:t>
                </a:r>
                <a:endParaRPr lang="tr-TR" sz="1200" b="1" dirty="0" smtClean="0">
                  <a:solidFill>
                    <a:schemeClr val="accent5"/>
                  </a:solidFill>
                </a:endParaRPr>
              </a:p>
              <a:p>
                <a:r>
                  <a:rPr lang="tr-TR" sz="1200" b="1" dirty="0" smtClean="0">
                    <a:solidFill>
                      <a:schemeClr val="accent5"/>
                    </a:solidFill>
                  </a:rPr>
                  <a:t>haftada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75 dakika </a:t>
                </a:r>
                <a:r>
                  <a:rPr lang="tr-TR" sz="1200" b="1" dirty="0" smtClean="0">
                    <a:solidFill>
                      <a:schemeClr val="accent5"/>
                    </a:solidFill>
                  </a:rPr>
                  <a:t>şiddetli egzersiz yapın</a:t>
                </a:r>
                <a:endParaRPr lang="tr-TR" sz="1200" b="1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8" name="Metin kutusu 7"/>
          <p:cNvSpPr txBox="1"/>
          <p:nvPr/>
        </p:nvSpPr>
        <p:spPr>
          <a:xfrm>
            <a:off x="971600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04597"/>
              </p:ext>
            </p:extLst>
          </p:nvPr>
        </p:nvGraphicFramePr>
        <p:xfrm>
          <a:off x="35171" y="37504"/>
          <a:ext cx="906487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74">
                  <a:extLst>
                    <a:ext uri="{9D8B030D-6E8A-4147-A177-3AD203B41FA5}">
                      <a16:colId xmlns:a16="http://schemas.microsoft.com/office/drawing/2014/main" val="1432726726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238160700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2513437539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1101967264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2086227375"/>
                    </a:ext>
                  </a:extLst>
                </a:gridCol>
              </a:tblGrid>
              <a:tr h="1061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MEYVELER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SEBZELER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EKMEK </a:t>
                      </a:r>
                    </a:p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 </a:t>
                      </a:r>
                    </a:p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TAHIL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GRUBU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ET-TAVUK-BALIK-YUMURTA-KURUBAKLAGİL</a:t>
                      </a:r>
                    </a:p>
                    <a:p>
                      <a:pPr algn="ctr"/>
                      <a:r>
                        <a:rPr lang="tr-TR" sz="16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YAĞLI TOHUMLAR</a:t>
                      </a:r>
                      <a:endParaRPr lang="tr-TR" sz="16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SÜT, YOĞURT, PEYNİR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707369"/>
                  </a:ext>
                </a:extLst>
              </a:tr>
              <a:tr h="32600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Meyve suları  </a:t>
                      </a:r>
                      <a:r>
                        <a:rPr lang="tr-T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yerine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meyvenin kendisi </a:t>
                      </a: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tercih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edin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Meyveleri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mümkünse kabuklarını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soymadan tüketin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CAAD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Çeşitli renk ve türlerde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sebze tüketin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Öğünlerinizde mutlaka;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salata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söğüş gibi çiğ sebze ve 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zeytinyağı ile pişirilmiş sebze tüketin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Beyaz ekmek yerine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tam tahıl unundan yapılmış ekmekleri tercih edin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Pirinç pilavı yerine bulgur pilavını tercih edin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Her gün 1 haşlanmış yumurta tüketin </a:t>
                      </a:r>
                      <a:r>
                        <a:rPr lang="tr-TR" sz="13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(Sağlık sorununuz yoksa!)</a:t>
                      </a:r>
                      <a:endParaRPr lang="tr-TR" sz="13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Haftada 2 kez balık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tüketin</a:t>
                      </a:r>
                      <a:endParaRPr lang="tr-TR" sz="13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 tüketirken yağsız olmasına 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özen gösterin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Pişirme yöntemi olarak kızartma yerine haşlama, ızgara ya da fırında pişirmeyi tercih edin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 tüketemediğiniz günlerde k</a:t>
                      </a: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urubaklagil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tüketmeye çalışın</a:t>
                      </a:r>
                      <a:endParaRPr lang="tr-TR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Öğünlerinizde süt 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yoğurttan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vazgeçmeyin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Peynir  seçerken;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az yağlı ve 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az tuzlu olanları tercih edin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61859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91150"/>
              </p:ext>
            </p:extLst>
          </p:nvPr>
        </p:nvGraphicFramePr>
        <p:xfrm>
          <a:off x="35171" y="4611855"/>
          <a:ext cx="9064870" cy="174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74">
                  <a:extLst>
                    <a:ext uri="{9D8B030D-6E8A-4147-A177-3AD203B41FA5}">
                      <a16:colId xmlns:a16="http://schemas.microsoft.com/office/drawing/2014/main" val="365634843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140163633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1857476082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234597612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4040715298"/>
                    </a:ext>
                  </a:extLst>
                </a:gridCol>
              </a:tblGrid>
              <a:tr h="267876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kalorilik 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enerji düzeyine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göre önerilen;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656977"/>
                  </a:ext>
                </a:extLst>
              </a:tr>
              <a:tr h="1308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orta boy elma/portakal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büyük boy kayısı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3-4 adet kuru erik</a:t>
                      </a:r>
                      <a:endParaRPr kumimoji="0" lang="tr-TR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AA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koyu yeşil yapraklı sebzeler (ıspanak, pazı /pişmiş)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domates, havuç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Yarım orta boy patates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ince dilim ekmek (50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4-5 yemek kaşığı bulgur pilavı (90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küçük kase çorba (180 ml)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3-4 ızgara köfte (80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2küçük boy yumurta (100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8-10 yemek kaşığı nohut </a:t>
                      </a:r>
                      <a:r>
                        <a:rPr kumimoji="0" lang="tr-TR" sz="7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(130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28-30 adet (30 g) fındık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(240 ml) süt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(200 ml) yoğurt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kibrit kutusu (60 g) beyaz peynir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573870"/>
                  </a:ext>
                </a:extLst>
              </a:tr>
            </a:tbl>
          </a:graphicData>
        </a:graphic>
      </p:graphicFrame>
      <p:grpSp>
        <p:nvGrpSpPr>
          <p:cNvPr id="25" name="Grup 24"/>
          <p:cNvGrpSpPr/>
          <p:nvPr/>
        </p:nvGrpSpPr>
        <p:grpSpPr>
          <a:xfrm>
            <a:off x="354461" y="6383214"/>
            <a:ext cx="3665050" cy="461665"/>
            <a:chOff x="75469" y="6380231"/>
            <a:chExt cx="3665050" cy="461665"/>
          </a:xfrm>
        </p:grpSpPr>
        <p:sp>
          <p:nvSpPr>
            <p:cNvPr id="11" name="Dikdörtgen 10"/>
            <p:cNvSpPr/>
            <p:nvPr/>
          </p:nvSpPr>
          <p:spPr>
            <a:xfrm>
              <a:off x="2066384" y="6380231"/>
              <a:ext cx="16741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200" b="1" dirty="0" smtClean="0">
                  <a:solidFill>
                    <a:srgbClr val="00B0F0"/>
                  </a:solidFill>
                </a:rPr>
                <a:t>Günde 8-10 su bardağı </a:t>
              </a:r>
            </a:p>
            <a:p>
              <a:r>
                <a:rPr lang="tr-TR" sz="1200" b="1" dirty="0" smtClean="0">
                  <a:solidFill>
                    <a:srgbClr val="00B0F0"/>
                  </a:solidFill>
                </a:rPr>
                <a:t>SU tüketin</a:t>
              </a:r>
              <a:endParaRPr lang="tr-TR" sz="12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24" name="Grup 23"/>
            <p:cNvGrpSpPr/>
            <p:nvPr/>
          </p:nvGrpSpPr>
          <p:grpSpPr>
            <a:xfrm>
              <a:off x="75469" y="6406607"/>
              <a:ext cx="1956290" cy="401292"/>
              <a:chOff x="75469" y="6406607"/>
              <a:chExt cx="1956290" cy="401292"/>
            </a:xfrm>
          </p:grpSpPr>
          <p:pic>
            <p:nvPicPr>
              <p:cNvPr id="13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75469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278863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474469" y="641189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66960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86467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05974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257452" y="6406607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445020" y="6406608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641380" y="6406608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827713" y="6406607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976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etin kutusu 1"/>
          <p:cNvSpPr txBox="1">
            <a:spLocks noChangeArrowheads="1"/>
          </p:cNvSpPr>
          <p:nvPr/>
        </p:nvSpPr>
        <p:spPr bwMode="auto">
          <a:xfrm>
            <a:off x="465899" y="2628352"/>
            <a:ext cx="8424935" cy="36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Beslenme ile ilgili konularda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doğru bilgi edinmek ve tıbbi beslenme tedavisi almak için;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Aile Hekiminiz aracılığı ile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İlçe Sağlık Müdürlükleri/Toplum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Sağlığı Merkezleri ve </a:t>
            </a:r>
            <a:endParaRPr lang="tr-TR" altLang="tr-TR" sz="2400" b="1" dirty="0" smtClean="0">
              <a:effectLst>
                <a:glow rad="127000">
                  <a:schemeClr val="accent2">
                    <a:lumMod val="20000"/>
                    <a:lumOff val="80000"/>
                  </a:schemeClr>
                </a:glow>
              </a:effectLst>
              <a:latin typeface="+mj-lt"/>
            </a:endParaRP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Sağlıklı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Hayat Merkezlerinde verilen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«Beslenme / Obezite Danışmanlığı»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hizmetinden yararlanabilirsiniz</a:t>
            </a:r>
          </a:p>
        </p:txBody>
      </p:sp>
      <p:grpSp>
        <p:nvGrpSpPr>
          <p:cNvPr id="55299" name="Grup 3"/>
          <p:cNvGrpSpPr>
            <a:grpSpLocks/>
          </p:cNvGrpSpPr>
          <p:nvPr/>
        </p:nvGrpSpPr>
        <p:grpSpPr bwMode="auto">
          <a:xfrm>
            <a:off x="2716366" y="114301"/>
            <a:ext cx="3924000" cy="2556000"/>
            <a:chOff x="2627784" y="260648"/>
            <a:chExt cx="4102406" cy="2736304"/>
          </a:xfrm>
        </p:grpSpPr>
        <p:pic>
          <p:nvPicPr>
            <p:cNvPr id="55301" name="Resi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60648"/>
              <a:ext cx="4102406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Resim 9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9" t="1124" r="13625" b="1124"/>
            <a:stretch/>
          </p:blipFill>
          <p:spPr bwMode="auto">
            <a:xfrm>
              <a:off x="4591089" y="476927"/>
              <a:ext cx="863827" cy="86382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tr-TR" dirty="0">
                <a:solidFill>
                  <a:srgbClr val="3366FF"/>
                </a:solidFill>
              </a:rPr>
              <a:t>Materyali Hazırlayanlar</a:t>
            </a:r>
            <a:br>
              <a:rPr lang="tr-TR" dirty="0">
                <a:solidFill>
                  <a:srgbClr val="3366FF"/>
                </a:solidFill>
              </a:rPr>
            </a:br>
            <a:r>
              <a:rPr lang="tr-TR" dirty="0">
                <a:solidFill>
                  <a:srgbClr val="3366FF"/>
                </a:solidFill>
              </a:rPr>
              <a:t>(Soyadına göre alfabetik sıra ile)</a:t>
            </a:r>
          </a:p>
          <a:p>
            <a:pPr marL="0" indent="0" algn="ctr">
              <a:buNone/>
              <a:defRPr/>
            </a:pPr>
            <a:endParaRPr lang="tr-TR" dirty="0"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Prof. Dr. Berrin AKMAN</a:t>
            </a:r>
          </a:p>
          <a:p>
            <a:pPr marL="0" indent="0" algn="ctr">
              <a:buNone/>
              <a:defRPr/>
            </a:pPr>
            <a:r>
              <a:rPr lang="tr-TR" dirty="0" smtClean="0">
                <a:ea typeface="+mj-ea"/>
                <a:cs typeface="+mj-cs"/>
              </a:rPr>
              <a:t>Dyt</a:t>
            </a:r>
            <a:r>
              <a:rPr lang="tr-TR" dirty="0">
                <a:ea typeface="+mj-ea"/>
                <a:cs typeface="+mj-cs"/>
              </a:rPr>
              <a:t>. H. Berna KARAKAŞ</a:t>
            </a: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Öğr. Gör. Dr. Asiye UĞRAŞ DİKMEN</a:t>
            </a: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Prof. Dr. Nurcan </a:t>
            </a:r>
            <a:r>
              <a:rPr lang="tr-TR">
                <a:ea typeface="+mj-ea"/>
                <a:cs typeface="+mj-cs"/>
              </a:rPr>
              <a:t>YABANCI </a:t>
            </a:r>
            <a:r>
              <a:rPr lang="tr-TR" smtClean="0">
                <a:ea typeface="+mj-ea"/>
                <a:cs typeface="+mj-cs"/>
              </a:rPr>
              <a:t>AYHAN</a:t>
            </a:r>
            <a:endParaRPr lang="tr-TR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59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BKİ nasıl sınıflandırılır?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39754" y="4418016"/>
            <a:ext cx="8353425" cy="1787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400" dirty="0">
                <a:solidFill>
                  <a:schemeClr val="tx1"/>
                </a:solidFill>
              </a:rPr>
              <a:t>Sağlık Bakanlığı’nın internet sitesinden BKİ hesaplanması ve sonuç yorumlaması için:</a:t>
            </a:r>
          </a:p>
          <a:p>
            <a:pPr>
              <a:defRPr/>
            </a:pPr>
            <a:r>
              <a:rPr lang="tr-TR" sz="2400" dirty="0">
                <a:solidFill>
                  <a:srgbClr val="3366FF"/>
                </a:solidFill>
                <a:hlinkClick r:id="rId3"/>
              </a:rPr>
              <a:t>https://hsgm.saglik.gov.tr/tr/beslenmehareket-hesaplamalar/beslenmehareket-yetiskin-beden-kitle-indeksi.html</a:t>
            </a:r>
            <a:endParaRPr lang="tr-TR" sz="2400" dirty="0">
              <a:solidFill>
                <a:srgbClr val="3366FF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1042990" y="1014415"/>
          <a:ext cx="7345362" cy="2971802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:a16="http://schemas.microsoft.com/office/drawing/2014/main" val="1946569335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val="1079431455"/>
                    </a:ext>
                  </a:extLst>
                </a:gridCol>
              </a:tblGrid>
              <a:tr h="93664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Yetişkin Bireylerde BKİ Değerlendirmesi</a:t>
                      </a:r>
                      <a:endParaRPr kumimoji="0" lang="tr-TR" altLang="tr-T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148621"/>
                  </a:ext>
                </a:extLst>
              </a:tr>
              <a:tr h="42063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Sınıflandırma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BKİ (kg/m</a:t>
                      </a:r>
                      <a:r>
                        <a:rPr kumimoji="0" lang="tr-TR" altLang="tr-TR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08493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Zayıf (düşük ağırlıklı)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 18.50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068910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18.50 – 24.99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23370"/>
                  </a:ext>
                </a:extLst>
              </a:tr>
              <a:tr h="376247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Hafif şişman, fazla kilolu, toplu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25.00 – 29.99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573012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Obez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≥ 30.00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78430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863600"/>
            <a:ext cx="7056438" cy="5795963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Yaş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Cinsiyet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Genetik yatkınlık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Aşırı ve yanlış beslenme alışkanlıkları</a:t>
            </a:r>
            <a:endParaRPr lang="tr-TR" altLang="tr-TR" sz="1400" i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Yetersiz fiziksel aktivite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Sık aralıklarla çok düşük enerjili diyetler uygulama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Sigara ve alkol kullanma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Eğitim düzeyi 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Sosyokültürel durum</a:t>
            </a:r>
            <a:endParaRPr lang="tr-TR" altLang="tr-TR" sz="2400" i="1" dirty="0">
              <a:cs typeface="Arial" panose="020B0604020202020204" pitchFamily="34" charset="0"/>
            </a:endParaRP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Gelir durumu </a:t>
            </a:r>
            <a:endParaRPr lang="tr-TR" altLang="tr-TR" sz="14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Psikolojik problemler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Kullanılan bazı ilaçlar (antidepresanlar vb.) 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Hormonal ve metabolik etmenler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Doğum sayısı ve doğumlar arası süre</a:t>
            </a:r>
            <a:endParaRPr lang="tr-TR" altLang="tr-TR" sz="14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nedenleri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1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941389"/>
            <a:ext cx="4267200" cy="5792788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Tip II diyabet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İnsülin direnci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Hipertansiyon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Koroner arter hastalığı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Hiperlipidemi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Karaciğer yağlanması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Metabolik sendrom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Astım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Solunum güçlüğü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>
                <a:cs typeface="Arial" panose="020B0604020202020204" pitchFamily="34" charset="0"/>
              </a:rPr>
              <a:t>Uyku apnesi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Osteoartrit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Felç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Kas iskelet sistemi hastalıkları</a:t>
            </a:r>
            <a:endParaRPr lang="tr-TR" altLang="tr-TR" sz="20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Menstruasyon düzensizlikleri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83113" y="941389"/>
            <a:ext cx="4464051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/>
              <a:t>Gebelik komplikasyonları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Ameliyat risklerinin artması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Bazı kanser türleri</a:t>
            </a:r>
          </a:p>
          <a:p>
            <a:pPr marL="792143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kern="0" dirty="0">
                <a:sym typeface="Wingdings" pitchFamily="2" charset="2"/>
              </a:rPr>
              <a:t>Yumurtalık, meme, kolon, prostat vb.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Safra kesesi hastalıkları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Hormon bozuklukları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dirty="0"/>
              <a:t>Psikolojik problemler 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Gece yeme sendromu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Blumia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Anoreksia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Tıkanırcasına yeme vb.</a:t>
            </a:r>
            <a:endParaRPr lang="tr-TR" dirty="0"/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Toplumsal uyumsuzluk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 olduğu sağlık problemleri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3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551" y="1049341"/>
            <a:ext cx="7200900" cy="4606925"/>
          </a:xfrm>
          <a:noFill/>
          <a:ln w="25400" cap="rnd">
            <a:gradFill flip="none" rotWithShape="1">
              <a:gsLst>
                <a:gs pos="0">
                  <a:srgbClr val="00B050">
                    <a:lumMod val="100000"/>
                  </a:srgbClr>
                </a:gs>
                <a:gs pos="55000">
                  <a:srgbClr val="FF0000"/>
                </a:gs>
                <a:gs pos="100000">
                  <a:srgbClr val="00B0F0"/>
                </a:gs>
              </a:gsLst>
              <a:lin ang="5400000" scaled="1"/>
              <a:tileRect/>
            </a:gradFill>
            <a:prstDash val="sysDash"/>
            <a:round/>
          </a:ln>
          <a:extLst/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OBEZİTEDEN KORUNMADA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000" b="1" i="1" dirty="0">
                <a:solidFill>
                  <a:srgbClr val="FF0000"/>
                </a:solidFill>
                <a:latin typeface="+mj-lt"/>
              </a:rPr>
              <a:t>BESLENME VE FİZİKSEL AKTİVİTE DAVRANIŞLARINDA YAPILACAK DEĞİŞİKLİKLER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F0"/>
                </a:solidFill>
                <a:latin typeface="+mj-lt"/>
              </a:rPr>
              <a:t>BÜYÜK ÖNEM TAŞIMAKTADIR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89"/>
            <a:ext cx="9144000" cy="690563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tr-TR" sz="4000" b="1" dirty="0">
                <a:latin typeface="+mn-lt"/>
              </a:rPr>
              <a:t>Beslenme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3" y="827091"/>
            <a:ext cx="8569325" cy="15843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tr-TR" sz="3600" b="1" dirty="0"/>
              <a:t>Beslenme; </a:t>
            </a:r>
            <a:r>
              <a:rPr lang="tr-TR" dirty="0"/>
              <a:t>yaşamın sürdürülmesi, büyüme ve gelişme, sağlığın korunması ve üretken olmak için besinlerin vücutta kullanılmasıdır</a:t>
            </a:r>
            <a:endParaRPr lang="tr-TR" dirty="0">
              <a:sym typeface="Wingdings" panose="05000000000000000000" pitchFamily="2" charset="2"/>
            </a:endParaRPr>
          </a:p>
          <a:p>
            <a:pPr>
              <a:defRPr/>
            </a:pPr>
            <a:endParaRPr lang="tr-TR" dirty="0"/>
          </a:p>
        </p:txBody>
      </p:sp>
      <p:pic>
        <p:nvPicPr>
          <p:cNvPr id="1638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6" b="15344"/>
          <a:stretch>
            <a:fillRect/>
          </a:stretch>
        </p:blipFill>
        <p:spPr bwMode="auto">
          <a:xfrm>
            <a:off x="-1586" y="5486403"/>
            <a:ext cx="914400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55612" y="3414155"/>
            <a:ext cx="8229600" cy="1944216"/>
          </a:xfrm>
          <a:prstGeom prst="rect">
            <a:avLst/>
          </a:prstGeom>
          <a:ln>
            <a:gradFill flip="none" rotWithShape="1">
              <a:gsLst>
                <a:gs pos="0">
                  <a:srgbClr val="EF19C1"/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Vücudun büyümesi, yenilenmesi ve çalışması için gerekli olan </a:t>
            </a:r>
            <a:r>
              <a:rPr lang="tr-TR" b="1" dirty="0"/>
              <a:t>enerji ve besin öğelerinin </a:t>
            </a:r>
            <a:r>
              <a:rPr lang="tr-TR" dirty="0"/>
              <a:t>her birinin </a:t>
            </a:r>
            <a:r>
              <a:rPr lang="tr-TR" b="1" dirty="0"/>
              <a:t>yeterli miktarlarda alınması </a:t>
            </a:r>
            <a:r>
              <a:rPr lang="tr-TR" dirty="0"/>
              <a:t>ve vücutta </a:t>
            </a:r>
            <a:r>
              <a:rPr lang="tr-TR" b="1" dirty="0"/>
              <a:t>uygun şekilde kullanılması</a:t>
            </a:r>
            <a:r>
              <a:rPr lang="tr-TR" dirty="0"/>
              <a:t>dır</a:t>
            </a:r>
            <a:endParaRPr lang="tr-TR" sz="28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-1586" y="2492378"/>
            <a:ext cx="9144001" cy="690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Y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t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r</a:t>
            </a:r>
            <a:r>
              <a:rPr lang="tr-TR" altLang="tr-TR" sz="4400" b="1" dirty="0">
                <a:solidFill>
                  <a:srgbClr val="FF00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tr-TR" altLang="tr-TR" sz="44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d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g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B50B78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EF19C1"/>
                </a:solidFill>
                <a:latin typeface="+mn-lt"/>
              </a:rPr>
              <a:t>s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e</a:t>
            </a:r>
            <a:endParaRPr lang="tr-TR" altLang="tr-T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7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3674</Words>
  <Application>Microsoft Office PowerPoint</Application>
  <PresentationFormat>Ekran Gösterisi (4:3)</PresentationFormat>
  <Paragraphs>618</Paragraphs>
  <Slides>47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72" baseType="lpstr">
      <vt:lpstr>Microsoft YaHei</vt:lpstr>
      <vt:lpstr>Microsoft YaHei Light</vt:lpstr>
      <vt:lpstr>MS PGothic</vt:lpstr>
      <vt:lpstr>Agency FB</vt:lpstr>
      <vt:lpstr>Arial</vt:lpstr>
      <vt:lpstr>Arial Black</vt:lpstr>
      <vt:lpstr>Berlin Sans FB</vt:lpstr>
      <vt:lpstr>Book Antiqua</vt:lpstr>
      <vt:lpstr>Calibri</vt:lpstr>
      <vt:lpstr>Calibri Light</vt:lpstr>
      <vt:lpstr>Century Gothic</vt:lpstr>
      <vt:lpstr>Century Schoolbook</vt:lpstr>
      <vt:lpstr>Courier New</vt:lpstr>
      <vt:lpstr>Franklin Gothic Book</vt:lpstr>
      <vt:lpstr>Goudy Stout</vt:lpstr>
      <vt:lpstr>Harrington</vt:lpstr>
      <vt:lpstr>Maiandra GD</vt:lpstr>
      <vt:lpstr>MV Boli</vt:lpstr>
      <vt:lpstr>Nirmala UI</vt:lpstr>
      <vt:lpstr>Segoe Script</vt:lpstr>
      <vt:lpstr>Segoe UI Black</vt:lpstr>
      <vt:lpstr>Symbol</vt:lpstr>
      <vt:lpstr>Times New Roman</vt:lpstr>
      <vt:lpstr>Wingdings</vt:lpstr>
      <vt:lpstr>Office Teması</vt:lpstr>
      <vt:lpstr>PowerPoint Sunusu</vt:lpstr>
      <vt:lpstr>Amaç - Öğrenim Hedefi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Beslenme nedir?</vt:lpstr>
      <vt:lpstr>PowerPoint Sunusu</vt:lpstr>
      <vt:lpstr>Besin öğesi nedir, besin ögeleri nelerdir?</vt:lpstr>
      <vt:lpstr>Karbonhidratlar</vt:lpstr>
      <vt:lpstr>Yağlar</vt:lpstr>
      <vt:lpstr>Proteinler</vt:lpstr>
      <vt:lpstr>Vitaminler</vt:lpstr>
      <vt:lpstr>Su</vt:lpstr>
      <vt:lpstr>PowerPoint Sunusu</vt:lpstr>
      <vt:lpstr>1. Süt ve ürünleri grubu</vt:lpstr>
      <vt:lpstr>2. Et ve ürünleri, tavuk, balık, yumurta, kuru baklagiller ile yağlı tohumlar grubu</vt:lpstr>
      <vt:lpstr>3. Sebzeler grubu</vt:lpstr>
      <vt:lpstr>4. Meyveler grubu</vt:lpstr>
      <vt:lpstr>5. Ekmek ve tahıllar grubu</vt:lpstr>
      <vt:lpstr>PowerPoint Sunusu</vt:lpstr>
      <vt:lpstr>Öğün sıklığı ve öğün düzenine  dikkat edilmelidir</vt:lpstr>
      <vt:lpstr>Sağlıklı ‘ara öğün’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HATİCE BERNA KARAKAŞ</dc:creator>
  <cp:lastModifiedBy>mükremin acar</cp:lastModifiedBy>
  <cp:revision>50</cp:revision>
  <dcterms:created xsi:type="dcterms:W3CDTF">2018-09-12T13:53:11Z</dcterms:created>
  <dcterms:modified xsi:type="dcterms:W3CDTF">2020-11-13T12:14:37Z</dcterms:modified>
</cp:coreProperties>
</file>